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2" r:id="rId5"/>
    <p:sldId id="256" r:id="rId6"/>
    <p:sldId id="257" r:id="rId7"/>
    <p:sldId id="261" r:id="rId8"/>
    <p:sldId id="263" r:id="rId9"/>
    <p:sldId id="267" r:id="rId10"/>
    <p:sldId id="268" r:id="rId11"/>
    <p:sldId id="262" r:id="rId12"/>
    <p:sldId id="264" r:id="rId13"/>
    <p:sldId id="265" r:id="rId14"/>
    <p:sldId id="266" r:id="rId15"/>
    <p:sldId id="269" r:id="rId16"/>
    <p:sldId id="271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0EA9F-D9AF-4DF7-8429-ED64664D7E61}" type="datetimeFigureOut">
              <a:rPr lang="en-US" smtClean="0"/>
              <a:pPr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787AA-4C17-4538-8D95-90059683FE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7620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Far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77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4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4200" i="1" dirty="0" smtClean="0">
                <a:solidFill>
                  <a:srgbClr val="0000FF"/>
                </a:solidFill>
              </a:rPr>
              <a:t>. </a:t>
            </a:r>
            <a:r>
              <a:rPr lang="en-US" sz="4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 for Help</a:t>
            </a:r>
            <a:r>
              <a:rPr lang="en-US" sz="4200" b="1" i="1" dirty="0" smtClean="0">
                <a:solidFill>
                  <a:srgbClr val="C00000"/>
                </a:solidFill>
              </a:rPr>
              <a:t> </a:t>
            </a:r>
            <a:r>
              <a:rPr lang="en-US" sz="4200" i="1" dirty="0" smtClean="0">
                <a:solidFill>
                  <a:srgbClr val="0000FF"/>
                </a:solidFill>
              </a:rPr>
              <a:t>(</a:t>
            </a:r>
            <a:r>
              <a:rPr lang="en-US" sz="4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</a:t>
            </a:r>
            <a:r>
              <a:rPr lang="en-US" sz="4200" i="1" dirty="0" smtClean="0">
                <a:solidFill>
                  <a:srgbClr val="0000FF"/>
                </a:solidFill>
              </a:rPr>
              <a:t>). </a:t>
            </a:r>
            <a:r>
              <a:rPr lang="en-US" sz="4200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42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cried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to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sz="4200" i="1" dirty="0" smtClean="0">
                <a:solidFill>
                  <a:srgbClr val="0000FF"/>
                </a:solidFill>
              </a:rPr>
              <a:t>; 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cried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to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</a:t>
            </a:r>
            <a:r>
              <a:rPr lang="en-US" sz="42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When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in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distress</a:t>
            </a:r>
            <a:r>
              <a:rPr lang="en-US" sz="2800" i="1" dirty="0" smtClean="0">
                <a:solidFill>
                  <a:srgbClr val="0000FF"/>
                </a:solidFill>
              </a:rPr>
              <a:t>,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sought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</a:t>
            </a:r>
            <a:r>
              <a:rPr lang="en-US" sz="2800" i="1" dirty="0" smtClean="0">
                <a:solidFill>
                  <a:srgbClr val="0000FF"/>
                </a:solidFill>
              </a:rPr>
              <a:t>; 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</a:t>
            </a:r>
            <a:r>
              <a:rPr lang="en-US" sz="2800" i="1" dirty="0" smtClean="0">
                <a:solidFill>
                  <a:srgbClr val="0000FF"/>
                </a:solidFill>
              </a:rPr>
              <a:t> I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stretched</a:t>
            </a:r>
            <a:r>
              <a:rPr lang="en-US" sz="2800" i="1" dirty="0" smtClean="0">
                <a:solidFill>
                  <a:srgbClr val="0000FF"/>
                </a:solidFill>
              </a:rPr>
              <a:t> out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untiring hands</a:t>
            </a:r>
            <a:r>
              <a:rPr lang="en-US" sz="2800" i="1" dirty="0" smtClean="0">
                <a:solidFill>
                  <a:srgbClr val="0000FF"/>
                </a:solidFill>
              </a:rPr>
              <a:t>, 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would not be comforted</a:t>
            </a:r>
            <a:r>
              <a:rPr lang="en-US" sz="2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3000" i="1" dirty="0" smtClean="0">
                <a:solidFill>
                  <a:srgbClr val="0000FF"/>
                </a:solidFill>
              </a:rPr>
              <a:t>. </a:t>
            </a:r>
            <a:r>
              <a:rPr lang="en-US" sz="30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0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 at Night</a:t>
            </a:r>
            <a:r>
              <a:rPr lang="en-US" sz="3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3-6</a:t>
            </a:r>
            <a:r>
              <a:rPr lang="en-US" sz="3000" i="1" dirty="0" smtClean="0">
                <a:solidFill>
                  <a:srgbClr val="0000FF"/>
                </a:solidFill>
              </a:rPr>
              <a:t>). </a:t>
            </a:r>
            <a:r>
              <a:rPr lang="en-US" sz="3000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sz="3000" b="1" i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remembered you</a:t>
            </a:r>
            <a:r>
              <a:rPr lang="en-US" sz="3000" i="1" dirty="0" smtClean="0">
                <a:solidFill>
                  <a:srgbClr val="0000FF"/>
                </a:solidFill>
              </a:rPr>
              <a:t>,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900" i="1" dirty="0" smtClean="0">
                <a:solidFill>
                  <a:srgbClr val="0000FF"/>
                </a:solidFill>
              </a:rPr>
              <a:t>, and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2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groaned</a:t>
            </a:r>
            <a:r>
              <a:rPr lang="en-US" sz="2900" i="1" dirty="0" smtClean="0">
                <a:solidFill>
                  <a:srgbClr val="0000FF"/>
                </a:solidFill>
              </a:rPr>
              <a:t>; I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meditated</a:t>
            </a:r>
            <a:r>
              <a:rPr lang="en-US" sz="2900" i="1" dirty="0" smtClean="0">
                <a:solidFill>
                  <a:srgbClr val="0000FF"/>
                </a:solidFill>
              </a:rPr>
              <a:t>, and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spirit grew </a:t>
            </a:r>
            <a:r>
              <a:rPr lang="en-US" sz="2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faint</a:t>
            </a:r>
            <a:r>
              <a:rPr lang="en-US" sz="29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2900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sz="2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900" i="1" dirty="0" smtClean="0">
                <a:solidFill>
                  <a:srgbClr val="0000FF"/>
                </a:solidFill>
              </a:rPr>
              <a:t>You kept my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eyes</a:t>
            </a:r>
            <a:r>
              <a:rPr lang="en-US" sz="2900" i="1" dirty="0" smtClean="0">
                <a:solidFill>
                  <a:srgbClr val="0000FF"/>
                </a:solidFill>
              </a:rPr>
              <a:t> from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closing</a:t>
            </a:r>
            <a:r>
              <a:rPr lang="en-US" sz="2800" i="1" dirty="0" smtClean="0">
                <a:solidFill>
                  <a:srgbClr val="0000FF"/>
                </a:solidFill>
              </a:rPr>
              <a:t>; I was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troubled </a:t>
            </a:r>
            <a:r>
              <a:rPr lang="en-US" sz="2800" i="1" dirty="0" smtClean="0">
                <a:solidFill>
                  <a:srgbClr val="0000FF"/>
                </a:solidFill>
              </a:rPr>
              <a:t>to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</a:t>
            </a:r>
            <a:r>
              <a:rPr lang="en-US" sz="2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100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sz="31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thought about the former days</a:t>
            </a:r>
            <a:r>
              <a:rPr lang="en-US" sz="3100" i="1" dirty="0" smtClean="0">
                <a:solidFill>
                  <a:srgbClr val="0000FF"/>
                </a:solidFill>
              </a:rPr>
              <a:t>, the years of long ago;</a:t>
            </a:r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remembered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songs in the night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My heart meditated and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spirit asked</a:t>
            </a:r>
            <a:r>
              <a:rPr lang="en-US" sz="4000" i="1" dirty="0" smtClean="0">
                <a:solidFill>
                  <a:srgbClr val="0000FF"/>
                </a:solidFill>
              </a:rPr>
              <a:t>:</a:t>
            </a:r>
            <a:endParaRPr lang="en-US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371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42:9-10</a:t>
            </a:r>
            <a:r>
              <a:rPr lang="en-US" sz="3600" i="1" dirty="0" smtClean="0">
                <a:solidFill>
                  <a:srgbClr val="0000FF"/>
                </a:solidFill>
              </a:rPr>
              <a:t>).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sz="3600" b="1" i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say to God my Rock,</a:t>
            </a:r>
            <a:r>
              <a:rPr lang="en-US" sz="3600" i="1" dirty="0" smtClean="0">
                <a:solidFill>
                  <a:srgbClr val="0000FF"/>
                </a:solidFill>
              </a:rPr>
              <a:t> “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you forgotten me</a:t>
            </a:r>
            <a:r>
              <a:rPr lang="en-US" sz="3600" i="1" dirty="0" smtClean="0">
                <a:solidFill>
                  <a:srgbClr val="0000FF"/>
                </a:solidFill>
              </a:rPr>
              <a:t>?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must I go about mourning</a:t>
            </a:r>
            <a:r>
              <a:rPr lang="en-US" sz="3600" i="1" dirty="0" smtClean="0">
                <a:solidFill>
                  <a:srgbClr val="0000FF"/>
                </a:solidFill>
              </a:rPr>
              <a:t>, oppressed by the enemy?”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bones suffer mortal agony as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foes taunt me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saying to me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day long</a:t>
            </a:r>
            <a:r>
              <a:rPr lang="en-US" i="1" dirty="0" smtClean="0">
                <a:solidFill>
                  <a:srgbClr val="0000FF"/>
                </a:solidFill>
              </a:rPr>
              <a:t>, 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God</a:t>
            </a:r>
            <a:r>
              <a:rPr lang="en-US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sz="4000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42:11</a:t>
            </a:r>
            <a:r>
              <a:rPr lang="en-US" sz="4000" i="1" dirty="0" smtClean="0">
                <a:solidFill>
                  <a:srgbClr val="0000FF"/>
                </a:solidFill>
              </a:rPr>
              <a:t>)</a:t>
            </a:r>
            <a:endParaRPr lang="en-US" sz="4000" i="1" dirty="0" smtClean="0"/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4000" i="1" dirty="0" smtClean="0">
                <a:solidFill>
                  <a:srgbClr val="0000FF"/>
                </a:solidFill>
              </a:rPr>
              <a:t>,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</a:t>
            </a:r>
            <a:r>
              <a:rPr lang="en-US" sz="4000" i="1" dirty="0" smtClean="0">
                <a:solidFill>
                  <a:srgbClr val="0000FF"/>
                </a:solidFill>
              </a:rPr>
              <a:t>, are you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4000" i="1" dirty="0" smtClean="0">
                <a:solidFill>
                  <a:srgbClr val="0000FF"/>
                </a:solidFill>
              </a:rPr>
              <a:t>?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sz="4000" i="1" dirty="0" smtClean="0">
                <a:solidFill>
                  <a:srgbClr val="0000FF"/>
                </a:solidFill>
              </a:rPr>
              <a:t> so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within me?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 hope </a:t>
            </a:r>
            <a:r>
              <a:rPr lang="en-US" sz="4000" i="1" dirty="0" smtClean="0">
                <a:solidFill>
                  <a:srgbClr val="0000FF"/>
                </a:solidFill>
              </a:rPr>
              <a:t>in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,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for I will yet praise him,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and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b="1" i="1" baseline="30000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49575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5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5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5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42-43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i="1" dirty="0">
                <a:solidFill>
                  <a:srgbClr val="0000FF"/>
                </a:solidFill>
              </a:rPr>
              <a:t>, my soul, are you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i="1" dirty="0">
                <a:solidFill>
                  <a:srgbClr val="0000FF"/>
                </a:solidFill>
              </a:rPr>
              <a:t>? </a:t>
            </a:r>
            <a:r>
              <a:rPr lang="en-US" i="1" dirty="0" smtClean="0">
                <a:solidFill>
                  <a:srgbClr val="0000FF"/>
                </a:solidFill>
              </a:rPr>
              <a:t>Why so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b="1" i="1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within me?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hope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for </a:t>
            </a:r>
            <a:r>
              <a:rPr lang="en-US" i="1" dirty="0">
                <a:solidFill>
                  <a:srgbClr val="0000FF"/>
                </a:solidFill>
              </a:rPr>
              <a:t>I will yet praise him, my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b="1" i="1" dirty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and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” </a:t>
            </a:r>
            <a:r>
              <a:rPr lang="en-US" i="1" dirty="0">
                <a:solidFill>
                  <a:srgbClr val="0000F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42:5, 11; 43:5</a:t>
            </a:r>
            <a:r>
              <a:rPr lang="en-US" i="1" dirty="0">
                <a:solidFill>
                  <a:srgbClr val="0000FF"/>
                </a:solidFill>
              </a:rPr>
              <a:t>).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0772" y="152400"/>
            <a:ext cx="7531228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Anguish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Alienation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6583" y="1066800"/>
            <a:ext cx="7106817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Hoping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5346" y="1981200"/>
            <a:ext cx="6160854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Looking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5" grpId="0" build="allAtOnce" animBg="1"/>
      <p:bldP spid="6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-martyn-lloyd-jones-spiritual-depression-its-causes-and-cures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82176"/>
            <a:ext cx="4267200" cy="6693648"/>
          </a:xfrm>
          <a:prstGeom prst="rect">
            <a:avLst/>
          </a:prstGeom>
        </p:spPr>
      </p:pic>
      <p:pic>
        <p:nvPicPr>
          <p:cNvPr id="3" name="Picture 2" descr="-martyn-lloyd-jones-pic-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1947" y="76200"/>
            <a:ext cx="5138747" cy="670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3124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i="1" dirty="0" smtClean="0">
                <a:solidFill>
                  <a:srgbClr val="0000FF"/>
                </a:solidFill>
              </a:rPr>
              <a:t>I say that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talk to ourselves instead of allowing ‘ourselves’ to talk to us</a:t>
            </a:r>
            <a:r>
              <a:rPr lang="en-US" sz="2800" i="1" dirty="0" smtClean="0">
                <a:solidFill>
                  <a:srgbClr val="0000FF"/>
                </a:solidFill>
              </a:rPr>
              <a:t>! Do you realize what this means? I suggest that the main trouble in this whole matter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spiritual depression </a:t>
            </a:r>
            <a:r>
              <a:rPr lang="en-US" sz="2800" i="1" dirty="0" smtClean="0">
                <a:solidFill>
                  <a:srgbClr val="0000FF"/>
                </a:solidFill>
              </a:rPr>
              <a:t>in a sense is this, that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allow our self to talk to us instead of talking to our self</a:t>
            </a:r>
            <a:r>
              <a:rPr lang="en-US" sz="2800" i="1" dirty="0" smtClean="0">
                <a:solidFill>
                  <a:srgbClr val="0000FF"/>
                </a:solidFill>
              </a:rPr>
              <a:t>. Am I just trying to be deliberately paradoxical? Far from it. This is the very essence of wisdom in this matter. </a:t>
            </a:r>
            <a:endParaRPr lang="en-US" sz="2800" i="1" dirty="0">
              <a:solidFill>
                <a:srgbClr val="0000FF"/>
              </a:solidFill>
            </a:endParaRPr>
          </a:p>
        </p:txBody>
      </p:sp>
      <p:pic>
        <p:nvPicPr>
          <p:cNvPr id="4" name="Content Placeholder 3" descr="Ps42.5-martyn-lloyd-jones-have-you-realized-that-most-of-your-unhappiness-in-life-is-due-to-the-fact-that-you-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518647"/>
            <a:ext cx="8229600" cy="387275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42-ml-jones-have-you-realiz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9496"/>
            <a:ext cx="9144000" cy="55590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400" i="1" dirty="0" smtClean="0">
                <a:solidFill>
                  <a:srgbClr val="0000FF"/>
                </a:solidFill>
              </a:rPr>
              <a:t>What to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sz="3400" i="1" dirty="0" smtClean="0">
                <a:solidFill>
                  <a:srgbClr val="0000FF"/>
                </a:solidFill>
              </a:rPr>
              <a:t>when you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</a:t>
            </a:r>
            <a:r>
              <a:rPr lang="en-US" sz="3400" i="1" dirty="0" smtClean="0">
                <a:solidFill>
                  <a:srgbClr val="0000FF"/>
                </a:solidFill>
              </a:rPr>
              <a:t>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</a:t>
            </a:r>
            <a:r>
              <a:rPr lang="en-US" sz="3400" i="1" dirty="0" smtClean="0">
                <a:solidFill>
                  <a:srgbClr val="0000FF"/>
                </a:solidFill>
              </a:rPr>
              <a:t> and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discouraged</a:t>
            </a:r>
            <a:endParaRPr lang="en-US" sz="3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</a:t>
            </a:r>
            <a:r>
              <a:rPr lang="en-US" i="1" dirty="0" smtClean="0">
                <a:solidFill>
                  <a:srgbClr val="0000FF"/>
                </a:solidFill>
              </a:rPr>
              <a:t> for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42:1-2; 77:1-2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</a:t>
            </a:r>
            <a:r>
              <a:rPr lang="en-US" i="1" dirty="0" smtClean="0">
                <a:solidFill>
                  <a:srgbClr val="0000FF"/>
                </a:solidFill>
              </a:rPr>
              <a:t> to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</a:rPr>
              <a:t> and to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yourself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42:5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Be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honest</a:t>
            </a:r>
            <a:r>
              <a:rPr lang="en-US" i="1" dirty="0" smtClean="0">
                <a:solidFill>
                  <a:srgbClr val="0000FF"/>
                </a:solidFill>
              </a:rPr>
              <a:t> with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yourself</a:t>
            </a:r>
            <a:r>
              <a:rPr lang="en-US" i="1" dirty="0" smtClean="0">
                <a:solidFill>
                  <a:srgbClr val="0000FF"/>
                </a:solidFill>
              </a:rPr>
              <a:t> 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others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77:3-9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</a:t>
            </a:r>
            <a:r>
              <a:rPr lang="en-US" i="1" dirty="0" smtClean="0">
                <a:solidFill>
                  <a:srgbClr val="0000FF"/>
                </a:solidFill>
              </a:rPr>
              <a:t> 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</a:t>
            </a:r>
            <a:r>
              <a:rPr lang="en-US" i="1" dirty="0" smtClean="0">
                <a:solidFill>
                  <a:srgbClr val="0000FF"/>
                </a:solidFill>
              </a:rPr>
              <a:t> your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shadow self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Know that God will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forsake you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Dt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31:6</a:t>
            </a:r>
            <a:r>
              <a:rPr lang="en-US" i="1" dirty="0" smtClean="0">
                <a:solidFill>
                  <a:srgbClr val="0000FF"/>
                </a:solidFill>
              </a:rPr>
              <a:t>)…</a:t>
            </a:r>
            <a:endParaRPr lang="en-US" i="1" dirty="0" smtClean="0">
              <a:solidFill>
                <a:srgbClr val="0000FF"/>
              </a:solidFill>
            </a:endParaRPr>
          </a:p>
          <a:p>
            <a:r>
              <a:rPr lang="en-US" i="1" dirty="0" smtClean="0">
                <a:solidFill>
                  <a:srgbClr val="0000FF"/>
                </a:solidFill>
              </a:rPr>
              <a:t>…y</a:t>
            </a:r>
            <a:r>
              <a:rPr lang="en-US" i="1" dirty="0" smtClean="0">
                <a:solidFill>
                  <a:srgbClr val="0000FF"/>
                </a:solidFill>
              </a:rPr>
              <a:t>et </a:t>
            </a:r>
            <a:r>
              <a:rPr lang="en-US" i="1" dirty="0" smtClean="0">
                <a:solidFill>
                  <a:srgbClr val="0000FF"/>
                </a:solidFill>
              </a:rPr>
              <a:t>can you feel forsaken by God?</a:t>
            </a:r>
          </a:p>
          <a:p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Comfortable</a:t>
            </a:r>
            <a:r>
              <a:rPr lang="en-US" sz="3100" i="1" dirty="0" smtClean="0">
                <a:solidFill>
                  <a:srgbClr val="0000FF"/>
                </a:solidFill>
              </a:rPr>
              <a:t> to be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vulnerable</a:t>
            </a:r>
            <a:r>
              <a:rPr lang="en-US" sz="3100" i="1" dirty="0" smtClean="0">
                <a:solidFill>
                  <a:srgbClr val="0000FF"/>
                </a:solidFill>
              </a:rPr>
              <a:t>,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happy</a:t>
            </a:r>
            <a:r>
              <a:rPr lang="en-US" sz="3100" i="1" dirty="0" smtClean="0">
                <a:solidFill>
                  <a:srgbClr val="0000FF"/>
                </a:solidFill>
              </a:rPr>
              <a:t> to be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helpless</a:t>
            </a:r>
            <a:r>
              <a:rPr lang="en-US" sz="3100" i="1" dirty="0" smtClean="0">
                <a:solidFill>
                  <a:srgbClr val="0000FF"/>
                </a:solidFill>
              </a:rPr>
              <a:t>,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satisfied</a:t>
            </a:r>
            <a:r>
              <a:rPr lang="en-US" sz="3100" i="1" dirty="0" smtClean="0">
                <a:solidFill>
                  <a:srgbClr val="0000FF"/>
                </a:solidFill>
              </a:rPr>
              <a:t> with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sadness</a:t>
            </a:r>
            <a:r>
              <a:rPr lang="en-US" sz="3100" i="1" dirty="0" smtClean="0">
                <a:solidFill>
                  <a:srgbClr val="0000FF"/>
                </a:solidFill>
              </a:rPr>
              <a:t>,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 </a:t>
            </a:r>
            <a:r>
              <a:rPr lang="en-US" sz="3100" i="1" dirty="0" smtClean="0">
                <a:solidFill>
                  <a:srgbClr val="0000FF"/>
                </a:solidFill>
              </a:rPr>
              <a:t>and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suffering</a:t>
            </a:r>
            <a:r>
              <a:rPr lang="en-US" sz="3100" i="1" dirty="0" smtClean="0">
                <a:solidFill>
                  <a:srgbClr val="0000FF"/>
                </a:solidFill>
              </a:rPr>
              <a:t>.</a:t>
            </a:r>
            <a:endParaRPr lang="en-US" sz="3100" i="1" dirty="0" smtClean="0">
              <a:solidFill>
                <a:srgbClr val="0000FF"/>
              </a:solidFill>
            </a:endParaRPr>
          </a:p>
          <a:p>
            <a:r>
              <a:rPr lang="en-US" i="1" dirty="0" smtClean="0">
                <a:solidFill>
                  <a:srgbClr val="0000FF"/>
                </a:solidFill>
              </a:rPr>
              <a:t>It is not </a:t>
            </a:r>
            <a:r>
              <a:rPr lang="en-US" i="1" dirty="0" err="1" smtClean="0">
                <a:solidFill>
                  <a:srgbClr val="0000FF"/>
                </a:solidFill>
              </a:rPr>
              <a:t>unChristian</a:t>
            </a:r>
            <a:r>
              <a:rPr lang="en-US" i="1" dirty="0" smtClean="0">
                <a:solidFill>
                  <a:srgbClr val="0000FF"/>
                </a:solidFill>
              </a:rPr>
              <a:t> to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desperate negative emotions</a:t>
            </a:r>
            <a:r>
              <a:rPr lang="en-US" i="1" dirty="0" smtClean="0">
                <a:solidFill>
                  <a:srgbClr val="0000FF"/>
                </a:solidFill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22:1-2; 13:1-2; 73:2; 51:3-4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i="1" dirty="0" smtClean="0">
              <a:solidFill>
                <a:srgbClr val="0000FF"/>
              </a:solidFill>
            </a:endParaRPr>
          </a:p>
          <a:p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 Psalms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i="1" dirty="0" smtClean="0">
                <a:solidFill>
                  <a:srgbClr val="0000FF"/>
                </a:solidFill>
              </a:rPr>
              <a:t>Also known as psalms of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complaint</a:t>
            </a:r>
            <a:r>
              <a:rPr lang="en-US" i="1" dirty="0" smtClean="0">
                <a:solidFill>
                  <a:srgbClr val="0000FF"/>
                </a:solidFill>
              </a:rPr>
              <a:t> 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protest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 lvl="0"/>
            <a:r>
              <a:rPr lang="en-US" i="1" dirty="0" smtClean="0">
                <a:solidFill>
                  <a:srgbClr val="0000FF"/>
                </a:solidFill>
              </a:rPr>
              <a:t>A </a:t>
            </a:r>
            <a:r>
              <a:rPr lang="en-US" i="1" dirty="0" smtClean="0">
                <a:solidFill>
                  <a:srgbClr val="0000FF"/>
                </a:solidFill>
              </a:rPr>
              <a:t>prayer coming out of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</a:t>
            </a:r>
            <a:r>
              <a:rPr lang="en-US" i="1" dirty="0" smtClean="0">
                <a:solidFill>
                  <a:srgbClr val="0000FF"/>
                </a:solidFill>
              </a:rPr>
              <a:t>, a cry of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desperation</a:t>
            </a:r>
            <a:r>
              <a:rPr lang="en-US" i="1" dirty="0" smtClean="0">
                <a:solidFill>
                  <a:srgbClr val="0000FF"/>
                </a:solidFill>
              </a:rPr>
              <a:t> to </a:t>
            </a:r>
            <a:r>
              <a:rPr lang="en-US" i="1" dirty="0" smtClean="0">
                <a:solidFill>
                  <a:srgbClr val="0000FF"/>
                </a:solidFill>
              </a:rPr>
              <a:t>God, an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honest rehearsing </a:t>
            </a:r>
            <a:r>
              <a:rPr lang="en-US" i="1" dirty="0" smtClean="0">
                <a:solidFill>
                  <a:srgbClr val="0000FF"/>
                </a:solidFill>
              </a:rPr>
              <a:t>of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grief</a:t>
            </a:r>
            <a:r>
              <a:rPr lang="en-US" i="1" dirty="0" smtClean="0">
                <a:solidFill>
                  <a:srgbClr val="0000FF"/>
                </a:solidFill>
              </a:rPr>
              <a:t> 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agony</a:t>
            </a:r>
            <a:r>
              <a:rPr lang="en-US" i="1" dirty="0" smtClean="0">
                <a:solidFill>
                  <a:srgbClr val="0000FF"/>
                </a:solidFill>
              </a:rPr>
              <a:t>, of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doubt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helplessness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sadness</a:t>
            </a:r>
            <a:r>
              <a:rPr lang="en-US" i="1" dirty="0" smtClean="0">
                <a:solidFill>
                  <a:srgbClr val="0000FF"/>
                </a:solidFill>
              </a:rPr>
              <a:t> and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sorrow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  <a:endParaRPr lang="en-US" i="1" dirty="0" smtClean="0">
              <a:solidFill>
                <a:srgbClr val="0000FF"/>
              </a:solidFill>
            </a:endParaRPr>
          </a:p>
          <a:p>
            <a:pPr lvl="0"/>
            <a:r>
              <a:rPr lang="en-US" i="1" dirty="0" smtClean="0">
                <a:solidFill>
                  <a:srgbClr val="0000FF"/>
                </a:solidFill>
              </a:rPr>
              <a:t>Is it being a good Christian to express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negativity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</a:p>
          <a:p>
            <a:pPr lvl="0"/>
            <a:r>
              <a:rPr lang="en-US" i="1" dirty="0" smtClean="0">
                <a:solidFill>
                  <a:srgbClr val="0000FF"/>
                </a:solidFill>
              </a:rPr>
              <a:t>Can/should Christians be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</a:t>
            </a:r>
            <a:r>
              <a:rPr lang="en-US" i="1" dirty="0" smtClean="0">
                <a:solidFill>
                  <a:srgbClr val="0000FF"/>
                </a:solidFill>
              </a:rPr>
              <a:t>, express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weakness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</a:p>
          <a:p>
            <a:pPr lvl="0"/>
            <a:r>
              <a:rPr lang="en-US" i="1" dirty="0" smtClean="0">
                <a:solidFill>
                  <a:srgbClr val="0000FF"/>
                </a:solidFill>
              </a:rPr>
              <a:t>Very </a:t>
            </a:r>
            <a:r>
              <a:rPr lang="en-US" i="1" dirty="0" smtClean="0">
                <a:solidFill>
                  <a:srgbClr val="0000FF"/>
                </a:solidFill>
              </a:rPr>
              <a:t>common (30-70% of the psalms).</a:t>
            </a:r>
          </a:p>
          <a:p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038600" cy="3124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honest with yourself, and confront your shadow self to be wholly yourself.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Content Placeholder 5" descr="Ps77-jung-frightening-shadow.jpe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856890" y="3602203"/>
            <a:ext cx="5530282" cy="3408197"/>
          </a:xfr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0" y="152400"/>
            <a:ext cx="4572000" cy="6553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200" i="1" dirty="0" smtClean="0">
                <a:solidFill>
                  <a:srgbClr val="0000FF"/>
                </a:solidFill>
              </a:rPr>
              <a:t>	Carl Jung stressed the need of </a:t>
            </a:r>
            <a:r>
              <a:rPr lang="en-US" sz="2200" b="1" i="1" dirty="0" smtClean="0">
                <a:solidFill>
                  <a:srgbClr val="0000FF"/>
                </a:solidFill>
              </a:rPr>
              <a:t>self</a:t>
            </a:r>
            <a:r>
              <a:rPr lang="en-US" sz="2200" i="1" dirty="0" smtClean="0">
                <a:solidFill>
                  <a:srgbClr val="0000FF"/>
                </a:solidFill>
              </a:rPr>
              <a:t>-</a:t>
            </a:r>
            <a:r>
              <a:rPr lang="en-US" sz="2200" b="1" i="1" dirty="0" smtClean="0">
                <a:solidFill>
                  <a:srgbClr val="0000FF"/>
                </a:solidFill>
              </a:rPr>
              <a:t>acceptance </a:t>
            </a:r>
            <a:r>
              <a:rPr lang="en-US" sz="2200" i="1" dirty="0" smtClean="0">
                <a:solidFill>
                  <a:srgbClr val="0000FF"/>
                </a:solidFill>
              </a:rPr>
              <a:t>as the way to </a:t>
            </a:r>
            <a:r>
              <a:rPr lang="en-US" sz="2200" b="1" i="1" dirty="0" smtClean="0">
                <a:solidFill>
                  <a:srgbClr val="0000FF"/>
                </a:solidFill>
              </a:rPr>
              <a:t>self</a:t>
            </a:r>
            <a:r>
              <a:rPr lang="en-US" sz="2200" i="1" dirty="0" smtClean="0">
                <a:solidFill>
                  <a:srgbClr val="0000FF"/>
                </a:solidFill>
              </a:rPr>
              <a:t>-</a:t>
            </a:r>
            <a:r>
              <a:rPr lang="en-US" sz="2200" b="1" i="1" dirty="0" smtClean="0">
                <a:solidFill>
                  <a:srgbClr val="0000FF"/>
                </a:solidFill>
              </a:rPr>
              <a:t>realization</a:t>
            </a:r>
            <a:r>
              <a:rPr lang="en-US" sz="2200" i="1" dirty="0" smtClean="0">
                <a:solidFill>
                  <a:srgbClr val="0000FF"/>
                </a:solidFill>
              </a:rPr>
              <a:t>, meaning the</a:t>
            </a:r>
            <a:r>
              <a:rPr lang="en-US" sz="2200" i="1" u="sng" dirty="0" smtClean="0">
                <a:solidFill>
                  <a:srgbClr val="0000FF"/>
                </a:solidFill>
              </a:rPr>
              <a:t> </a:t>
            </a:r>
            <a:r>
              <a:rPr lang="en-US" sz="2200" b="1" i="1" u="sng" dirty="0" smtClean="0">
                <a:solidFill>
                  <a:srgbClr val="0000FF"/>
                </a:solidFill>
              </a:rPr>
              <a:t>integration </a:t>
            </a:r>
            <a:r>
              <a:rPr lang="en-US" sz="2200" i="1" u="sng" dirty="0" smtClean="0">
                <a:solidFill>
                  <a:srgbClr val="0000FF"/>
                </a:solidFill>
              </a:rPr>
              <a:t>of the </a:t>
            </a:r>
            <a:r>
              <a:rPr lang="en-US" sz="2200" b="1" i="1" u="sng" dirty="0" smtClean="0">
                <a:solidFill>
                  <a:srgbClr val="0000FF"/>
                </a:solidFill>
              </a:rPr>
              <a:t>shadow</a:t>
            </a:r>
            <a:r>
              <a:rPr lang="en-US" sz="2200" i="1" dirty="0" smtClean="0">
                <a:solidFill>
                  <a:srgbClr val="0000FF"/>
                </a:solidFill>
              </a:rPr>
              <a:t>. It is the growing ability to </a:t>
            </a:r>
            <a:r>
              <a:rPr lang="en-US" sz="2200" b="1" i="1" dirty="0" smtClean="0">
                <a:solidFill>
                  <a:srgbClr val="0000FF"/>
                </a:solidFill>
              </a:rPr>
              <a:t>allow</a:t>
            </a:r>
            <a:r>
              <a:rPr lang="en-US" sz="2200" i="1" dirty="0" smtClean="0">
                <a:solidFill>
                  <a:srgbClr val="0000FF"/>
                </a:solidFill>
              </a:rPr>
              <a:t> the </a:t>
            </a:r>
            <a:r>
              <a:rPr lang="en-US" sz="2200" b="1" i="1" dirty="0" smtClean="0">
                <a:solidFill>
                  <a:srgbClr val="0000FF"/>
                </a:solidFill>
              </a:rPr>
              <a:t>dark side</a:t>
            </a:r>
            <a:r>
              <a:rPr lang="en-US" sz="2200" i="1" dirty="0" smtClean="0">
                <a:solidFill>
                  <a:srgbClr val="0000FF"/>
                </a:solidFill>
              </a:rPr>
              <a:t> of our personality to enter into our awareness and thus prevent a one-sided life in which only that which is presentable to the outside world is considered as a real part of ourselves. To come to an </a:t>
            </a:r>
            <a:r>
              <a:rPr lang="en-US" sz="2200" b="1" i="1" dirty="0" smtClean="0">
                <a:solidFill>
                  <a:srgbClr val="0000FF"/>
                </a:solidFill>
              </a:rPr>
              <a:t>inner unity, totality </a:t>
            </a:r>
            <a:r>
              <a:rPr lang="en-US" sz="2200" i="1" dirty="0" smtClean="0">
                <a:solidFill>
                  <a:srgbClr val="0000FF"/>
                </a:solidFill>
              </a:rPr>
              <a:t>and</a:t>
            </a:r>
            <a:r>
              <a:rPr lang="en-US" sz="2200" b="1" i="1" dirty="0" smtClean="0">
                <a:solidFill>
                  <a:srgbClr val="0000FF"/>
                </a:solidFill>
              </a:rPr>
              <a:t> wholeness</a:t>
            </a:r>
            <a:r>
              <a:rPr lang="en-US" sz="2200" i="1" dirty="0" smtClean="0">
                <a:solidFill>
                  <a:srgbClr val="0000FF"/>
                </a:solidFill>
              </a:rPr>
              <a:t>, every part of our self should be accepted and integrated. Christ represents the light in us. But </a:t>
            </a:r>
            <a:r>
              <a:rPr lang="en-US" sz="2200" i="1" u="sng" dirty="0" smtClean="0">
                <a:solidFill>
                  <a:srgbClr val="0000FF"/>
                </a:solidFill>
              </a:rPr>
              <a:t>Christ was crucified between two murderers and we cannot deny them, and certainly not the murderers who live in us</a:t>
            </a:r>
            <a:r>
              <a:rPr lang="en-US" sz="2200" i="1" dirty="0" smtClean="0">
                <a:solidFill>
                  <a:srgbClr val="0000FF"/>
                </a:solidFill>
              </a:rPr>
              <a:t>. </a:t>
            </a:r>
            <a:r>
              <a:rPr lang="en-US" sz="22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Nouwen</a:t>
            </a:r>
            <a:r>
              <a:rPr lang="en-US" sz="2200" i="1" dirty="0" smtClean="0">
                <a:solidFill>
                  <a:srgbClr val="0000FF"/>
                </a:solidFill>
              </a:rPr>
              <a:t>.</a:t>
            </a:r>
            <a:endParaRPr lang="en-US" sz="2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838200"/>
            <a:ext cx="8229600" cy="76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</a:t>
            </a:r>
            <a:r>
              <a:rPr lang="en-US" sz="38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7-9</a:t>
            </a:r>
            <a:r>
              <a:rPr lang="en-US" sz="3800" i="1" dirty="0" smtClean="0">
                <a:solidFill>
                  <a:srgbClr val="0000FF"/>
                </a:solidFill>
              </a:rPr>
              <a:t>). </a:t>
            </a:r>
            <a:r>
              <a:rPr lang="en-US" sz="3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800" b="1" baseline="30000" dirty="0" smtClean="0"/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“Will </a:t>
            </a:r>
            <a:r>
              <a:rPr lang="en-US" sz="38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38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forever?  </a:t>
            </a:r>
            <a:r>
              <a:rPr lang="en-US" sz="3900" i="1" dirty="0" smtClean="0">
                <a:solidFill>
                  <a:srgbClr val="0000FF"/>
                </a:solidFill>
              </a:rPr>
              <a:t>Will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never show his </a:t>
            </a:r>
            <a:r>
              <a:rPr lang="en-US" sz="39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again?</a:t>
            </a:r>
          </a:p>
          <a:p>
            <a:pPr>
              <a:buNone/>
            </a:pPr>
            <a:r>
              <a:rPr lang="en-US" sz="39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900" b="1" baseline="30000" dirty="0" smtClean="0"/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Has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unfailing love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28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ḥeseḏ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 </a:t>
            </a:r>
            <a:r>
              <a:rPr lang="en-US" sz="39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vanished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dirty="0" smtClean="0">
                <a:solidFill>
                  <a:srgbClr val="0000FF"/>
                </a:solidFill>
              </a:rPr>
              <a:t>forever?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i="1" dirty="0" smtClean="0">
                <a:solidFill>
                  <a:srgbClr val="0000FF"/>
                </a:solidFill>
              </a:rPr>
              <a:t>Has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promise </a:t>
            </a:r>
            <a:r>
              <a:rPr lang="en-US" sz="39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dirty="0" smtClean="0">
                <a:solidFill>
                  <a:srgbClr val="0000FF"/>
                </a:solidFill>
              </a:rPr>
              <a:t>for all time?</a:t>
            </a:r>
          </a:p>
          <a:p>
            <a:pPr>
              <a:buNone/>
            </a:pPr>
            <a:r>
              <a:rPr lang="en-US" sz="39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3900" b="1" baseline="30000" dirty="0" smtClean="0"/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Has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39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US" sz="39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forgotten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merciful</a:t>
            </a:r>
            <a:r>
              <a:rPr lang="en-US" sz="3900" i="1" dirty="0" smtClean="0">
                <a:solidFill>
                  <a:srgbClr val="0000FF"/>
                </a:solidFill>
              </a:rPr>
              <a:t>?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900" i="1" dirty="0" smtClean="0">
                <a:solidFill>
                  <a:srgbClr val="0000FF"/>
                </a:solidFill>
              </a:rPr>
              <a:t>Has he 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9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</a:t>
            </a:r>
            <a:r>
              <a:rPr lang="en-US" sz="39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withheld his compassion</a:t>
            </a:r>
            <a:r>
              <a:rPr lang="en-US" sz="3900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B’. </a:t>
            </a:r>
            <a:r>
              <a:rPr lang="en-US" sz="36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6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</a:t>
            </a:r>
            <a:r>
              <a:rPr lang="en-US" sz="3600" i="1" u="sng" dirty="0" smtClean="0">
                <a:solidFill>
                  <a:srgbClr val="C00000"/>
                </a:solidFill>
              </a:rPr>
              <a:t>’s </a:t>
            </a:r>
            <a:r>
              <a:rPr lang="en-US" sz="36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</a:t>
            </a:r>
            <a:r>
              <a:rPr lang="en-US" sz="3600" i="1" u="sng" dirty="0" smtClean="0">
                <a:solidFill>
                  <a:srgbClr val="C00000"/>
                </a:solidFill>
              </a:rPr>
              <a:t> </a:t>
            </a:r>
            <a:r>
              <a:rPr lang="en-US" sz="36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</a:t>
            </a:r>
            <a:r>
              <a:rPr lang="en-US" sz="3600" i="1" dirty="0" smtClean="0">
                <a:solidFill>
                  <a:srgbClr val="C00000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10-12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r>
              <a:rPr lang="en-US" sz="3600" b="1" baseline="30000" dirty="0" smtClean="0"/>
              <a:t> </a:t>
            </a:r>
            <a:r>
              <a:rPr lang="en-US" sz="36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Then I thought, “To this I will appeal: the years when the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[</a:t>
            </a:r>
            <a:r>
              <a:rPr lang="en-US" sz="36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Elyon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US" sz="3600" i="1" dirty="0" smtClean="0">
                <a:solidFill>
                  <a:srgbClr val="0000FF"/>
                </a:solidFill>
              </a:rPr>
              <a:t>stretched out his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hand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I will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</a:t>
            </a:r>
            <a:r>
              <a:rPr lang="en-US" sz="3600" i="1" dirty="0" smtClean="0">
                <a:solidFill>
                  <a:srgbClr val="0000FF"/>
                </a:solidFill>
              </a:rPr>
              <a:t> of the </a:t>
            </a:r>
            <a:r>
              <a:rPr lang="en-US" sz="36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[</a:t>
            </a:r>
            <a:r>
              <a:rPr lang="en-US" sz="3600" i="1" cap="smal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sz="3600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</a:t>
            </a:r>
            <a:r>
              <a:rPr lang="en-US" sz="36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3600" i="1" dirty="0" smtClean="0">
                <a:solidFill>
                  <a:srgbClr val="0000FF"/>
                </a:solidFill>
              </a:rPr>
              <a:t>;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    yes, I will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your </a:t>
            </a:r>
            <a:r>
              <a:rPr lang="en-US" sz="3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miracles</a:t>
            </a:r>
            <a:r>
              <a:rPr lang="en-US" sz="3600" i="1" dirty="0" smtClean="0">
                <a:solidFill>
                  <a:srgbClr val="0000FF"/>
                </a:solidFill>
              </a:rPr>
              <a:t> of long ago.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I will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all your </a:t>
            </a:r>
            <a:r>
              <a:rPr lang="en-US" sz="3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</a:t>
            </a:r>
            <a:r>
              <a:rPr lang="en-US" sz="3600" i="1" dirty="0" smtClean="0">
                <a:solidFill>
                  <a:srgbClr val="0000FF"/>
                </a:solidFill>
              </a:rPr>
              <a:t/>
            </a:r>
            <a:br>
              <a:rPr lang="en-US" sz="3600" i="1" dirty="0" smtClean="0">
                <a:solidFill>
                  <a:srgbClr val="0000FF"/>
                </a:solidFill>
              </a:rPr>
            </a:br>
            <a:r>
              <a:rPr lang="en-US" sz="3600" i="1" dirty="0" smtClean="0">
                <a:solidFill>
                  <a:srgbClr val="0000FF"/>
                </a:solidFill>
              </a:rPr>
              <a:t>    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all your </a:t>
            </a:r>
            <a:r>
              <a:rPr lang="en-US" sz="3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deeds</a:t>
            </a:r>
            <a:r>
              <a:rPr lang="en-US" sz="3600" i="1" dirty="0" smtClean="0">
                <a:solidFill>
                  <a:srgbClr val="0000FF"/>
                </a:solidFill>
              </a:rPr>
              <a:t>.”</a:t>
            </a:r>
            <a:endParaRPr lang="en-US" sz="35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5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66800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A’. </a:t>
            </a:r>
            <a:r>
              <a:rPr lang="en-US" sz="40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  <a:r>
              <a:rPr lang="en-US" sz="40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u="sng" dirty="0" smtClean="0">
                <a:solidFill>
                  <a:srgbClr val="C00000"/>
                </a:solidFill>
              </a:rPr>
              <a:t>in </a:t>
            </a:r>
            <a:r>
              <a:rPr lang="en-US" sz="40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Help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13-20</a:t>
            </a:r>
            <a:r>
              <a:rPr lang="en-US" sz="4000" i="1" dirty="0" smtClean="0">
                <a:solidFill>
                  <a:srgbClr val="0000FF"/>
                </a:solidFill>
              </a:rPr>
              <a:t>). </a:t>
            </a:r>
            <a:r>
              <a:rPr lang="en-US" sz="40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Your ways, God, are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r>
              <a:rPr lang="en-US" sz="4000" i="1" dirty="0" smtClean="0">
                <a:solidFill>
                  <a:srgbClr val="0000FF"/>
                </a:solidFill>
              </a:rPr>
              <a:t>. What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 is as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</a:t>
            </a:r>
            <a:r>
              <a:rPr lang="en-US" sz="4000" i="1" dirty="0" smtClean="0">
                <a:solidFill>
                  <a:srgbClr val="0000FF"/>
                </a:solidFill>
              </a:rPr>
              <a:t> as our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000" i="1" dirty="0" smtClean="0">
                <a:solidFill>
                  <a:srgbClr val="0000FF"/>
                </a:solidFill>
              </a:rPr>
              <a:t>?</a:t>
            </a:r>
          </a:p>
          <a:p>
            <a:pPr>
              <a:buNone/>
            </a:pPr>
            <a:r>
              <a:rPr lang="en-US" sz="38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You are the God who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performs miracles</a:t>
            </a:r>
            <a:r>
              <a:rPr lang="en-US" sz="3800" i="1" dirty="0" smtClean="0">
                <a:solidFill>
                  <a:srgbClr val="0000FF"/>
                </a:solidFill>
              </a:rPr>
              <a:t>;</a:t>
            </a:r>
            <a:br>
              <a:rPr lang="en-US" sz="3800" i="1" dirty="0" smtClean="0">
                <a:solidFill>
                  <a:srgbClr val="0000FF"/>
                </a:solidFill>
              </a:rPr>
            </a:br>
            <a:r>
              <a:rPr lang="en-US" sz="3800" i="1" dirty="0" smtClean="0">
                <a:solidFill>
                  <a:srgbClr val="0000FF"/>
                </a:solidFill>
              </a:rPr>
              <a:t>    you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display your power </a:t>
            </a:r>
            <a:r>
              <a:rPr lang="en-US" sz="3800" i="1" dirty="0" smtClean="0">
                <a:solidFill>
                  <a:srgbClr val="0000FF"/>
                </a:solidFill>
              </a:rPr>
              <a:t>among the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peoples</a:t>
            </a:r>
            <a:r>
              <a:rPr lang="en-US" sz="3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8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With your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arm </a:t>
            </a:r>
            <a:r>
              <a:rPr lang="en-US" sz="3800" i="1" dirty="0" smtClean="0">
                <a:solidFill>
                  <a:srgbClr val="0000FF"/>
                </a:solidFill>
              </a:rPr>
              <a:t>you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redeemed</a:t>
            </a:r>
            <a:r>
              <a:rPr lang="en-US" sz="3800" i="1" dirty="0" smtClean="0">
                <a:solidFill>
                  <a:srgbClr val="0000FF"/>
                </a:solidFill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people</a:t>
            </a:r>
            <a:r>
              <a:rPr lang="en-US" sz="3800" i="1" dirty="0" smtClean="0">
                <a:solidFill>
                  <a:srgbClr val="0000FF"/>
                </a:solidFill>
              </a:rPr>
              <a:t>,</a:t>
            </a:r>
            <a:br>
              <a:rPr lang="en-US" sz="3800" i="1" dirty="0" smtClean="0">
                <a:solidFill>
                  <a:srgbClr val="0000FF"/>
                </a:solidFill>
              </a:rPr>
            </a:br>
            <a:r>
              <a:rPr lang="en-US" sz="3800" i="1" dirty="0" smtClean="0">
                <a:solidFill>
                  <a:srgbClr val="0000FF"/>
                </a:solidFill>
              </a:rPr>
              <a:t>    the descendants of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Jacob</a:t>
            </a:r>
            <a:r>
              <a:rPr lang="en-US" sz="3800" i="1" dirty="0" smtClean="0">
                <a:solidFill>
                  <a:srgbClr val="0000FF"/>
                </a:solidFill>
              </a:rPr>
              <a:t> and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</a:t>
            </a:r>
            <a:r>
              <a:rPr lang="en-US" sz="3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sz="33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300" i="1" dirty="0" smtClean="0">
                <a:solidFill>
                  <a:srgbClr val="0000FF"/>
                </a:solidFill>
              </a:rPr>
              <a:t>The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waters</a:t>
            </a:r>
            <a:r>
              <a:rPr lang="en-US" sz="3300" i="1" dirty="0" smtClean="0">
                <a:solidFill>
                  <a:srgbClr val="0000FF"/>
                </a:solidFill>
              </a:rPr>
              <a:t> saw you, God, the waters saw you and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writhed</a:t>
            </a:r>
            <a:r>
              <a:rPr lang="en-US" sz="3300" i="1" dirty="0" smtClean="0">
                <a:solidFill>
                  <a:srgbClr val="0000FF"/>
                </a:solidFill>
              </a:rPr>
              <a:t>;</a:t>
            </a:r>
            <a:br>
              <a:rPr lang="en-US" sz="3300" i="1" dirty="0" smtClean="0">
                <a:solidFill>
                  <a:srgbClr val="0000FF"/>
                </a:solidFill>
              </a:rPr>
            </a:br>
            <a:r>
              <a:rPr lang="en-US" sz="3300" i="1" dirty="0" smtClean="0">
                <a:solidFill>
                  <a:srgbClr val="0000FF"/>
                </a:solidFill>
              </a:rPr>
              <a:t>    the very depths were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convulsed</a:t>
            </a:r>
            <a:r>
              <a:rPr lang="en-US" sz="3300" i="1" dirty="0" smtClean="0">
                <a:solidFill>
                  <a:srgbClr val="0000FF"/>
                </a:solidFill>
              </a:rPr>
              <a:t>.</a:t>
            </a:r>
            <a:r>
              <a:rPr lang="en-US" sz="2800" i="1" dirty="0" smtClean="0">
                <a:solidFill>
                  <a:srgbClr val="7030A0"/>
                </a:solidFill>
              </a:rPr>
              <a:t> [</a:t>
            </a:r>
            <a:r>
              <a:rPr lang="en-US" sz="28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Baal</a:t>
            </a:r>
            <a:r>
              <a:rPr lang="en-US" sz="2800" i="1" dirty="0" smtClean="0">
                <a:solidFill>
                  <a:srgbClr val="7030A0"/>
                </a:solidFill>
              </a:rPr>
              <a:t> was the storm god.]</a:t>
            </a:r>
            <a:endParaRPr lang="en-US" sz="2800" i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33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300" i="1" dirty="0" smtClean="0">
                <a:solidFill>
                  <a:srgbClr val="0000FF"/>
                </a:solidFill>
              </a:rPr>
              <a:t>The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clouds</a:t>
            </a:r>
            <a:r>
              <a:rPr lang="en-US" sz="3300" i="1" dirty="0" smtClean="0">
                <a:solidFill>
                  <a:srgbClr val="0000FF"/>
                </a:solidFill>
              </a:rPr>
              <a:t> poured down water, the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heavens</a:t>
            </a:r>
            <a:r>
              <a:rPr lang="en-US" sz="3300" i="1" dirty="0" smtClean="0">
                <a:solidFill>
                  <a:srgbClr val="0000FF"/>
                </a:solidFill>
              </a:rPr>
              <a:t> resounded with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thunder</a:t>
            </a:r>
            <a:r>
              <a:rPr lang="en-US" sz="3300" i="1" dirty="0" smtClean="0">
                <a:solidFill>
                  <a:srgbClr val="0000FF"/>
                </a:solidFill>
              </a:rPr>
              <a:t>; your arrows flashed back and forth.</a:t>
            </a: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33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300" i="1" dirty="0" smtClean="0">
                <a:solidFill>
                  <a:srgbClr val="0000FF"/>
                </a:solidFill>
              </a:rPr>
              <a:t>Your thunder was heard in the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whirlwind</a:t>
            </a:r>
            <a:r>
              <a:rPr lang="en-US" sz="3300" i="1" dirty="0" smtClean="0">
                <a:solidFill>
                  <a:srgbClr val="0000FF"/>
                </a:solidFill>
              </a:rPr>
              <a:t>, your lightning lit up the world; the earth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trembled</a:t>
            </a:r>
            <a:r>
              <a:rPr lang="en-US" sz="3300" i="1" dirty="0" smtClean="0">
                <a:solidFill>
                  <a:srgbClr val="0000FF"/>
                </a:solidFill>
              </a:rPr>
              <a:t> and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quaked</a:t>
            </a:r>
            <a:r>
              <a:rPr lang="en-US" sz="33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lang="en-US" sz="33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path led through the sea, your way through the mighty waters</a:t>
            </a:r>
            <a:r>
              <a:rPr lang="en-US" sz="3300" i="1" dirty="0" smtClean="0">
                <a:solidFill>
                  <a:srgbClr val="0000FF"/>
                </a:solidFill>
              </a:rPr>
              <a:t>, though your 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footprints</a:t>
            </a:r>
            <a:r>
              <a:rPr lang="en-US" sz="3300" i="1" dirty="0" smtClean="0">
                <a:solidFill>
                  <a:srgbClr val="0000FF"/>
                </a:solidFill>
              </a:rPr>
              <a:t> were not seen.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led your people like a flock</a:t>
            </a:r>
            <a:r>
              <a:rPr lang="en-US" sz="4000" i="1" dirty="0" smtClean="0">
                <a:solidFill>
                  <a:srgbClr val="0000FF"/>
                </a:solidFill>
              </a:rPr>
              <a:t/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by the hand of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</a:t>
            </a:r>
            <a:r>
              <a:rPr lang="en-US" sz="4000" i="1" dirty="0" smtClean="0">
                <a:solidFill>
                  <a:srgbClr val="0000FF"/>
                </a:solidFill>
              </a:rPr>
              <a:t> and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Aaron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en-US" i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77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to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hears our cry (</a:t>
            </a:r>
            <a:r>
              <a:rPr lang="en-US" sz="5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77:1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performs miracles (</a:t>
            </a:r>
            <a:r>
              <a:rPr lang="en-US" sz="5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77:14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our Great Shepherd (</a:t>
            </a:r>
            <a:r>
              <a:rPr lang="en-US" sz="5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77:20</a:t>
            </a:r>
            <a:r>
              <a:rPr lang="en-US" sz="5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5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219200"/>
            <a:ext cx="6858000" cy="1371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 Far F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77:1-20; </a:t>
            </a:r>
            <a:r>
              <a:rPr lang="en-US" sz="32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Verses: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77:1, 7-9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2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590800"/>
            <a:ext cx="6705600" cy="4343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sz="3600" i="1" dirty="0" smtClean="0">
                <a:solidFill>
                  <a:srgbClr val="0000FF"/>
                </a:solidFill>
              </a:rPr>
              <a:t>;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 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</a:t>
            </a:r>
            <a:r>
              <a:rPr lang="en-US" sz="3600" i="1" dirty="0" smtClean="0">
                <a:solidFill>
                  <a:srgbClr val="0000FF"/>
                </a:solidFill>
              </a:rPr>
              <a:t>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77:1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b="1" baseline="30000" dirty="0" smtClean="0">
              <a:solidFill>
                <a:srgbClr val="C00000"/>
              </a:solidFill>
            </a:endParaRPr>
          </a:p>
          <a:p>
            <a:r>
              <a:rPr lang="en-US" sz="2800" b="1" baseline="30000" dirty="0" smtClean="0">
                <a:solidFill>
                  <a:srgbClr val="C00000"/>
                </a:solidFill>
              </a:rPr>
              <a:t>7</a:t>
            </a:r>
            <a:r>
              <a:rPr lang="en-US" sz="2800" b="1" baseline="30000" dirty="0" smtClean="0"/>
              <a:t>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forever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never show his 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again?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baseline="30000" dirty="0" smtClean="0">
                <a:solidFill>
                  <a:srgbClr val="C00000"/>
                </a:solidFill>
              </a:rPr>
              <a:t>8</a:t>
            </a:r>
            <a:r>
              <a:rPr lang="en-US" sz="2800" b="1" baseline="30000" dirty="0" smtClean="0"/>
              <a:t>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unfailing love 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vanished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forever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promise 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all time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2800" b="1" baseline="30000" dirty="0" smtClean="0"/>
              <a:t>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forgotten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be merciful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28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</a:t>
            </a:r>
            <a:r>
              <a:rPr lang="en-US" sz="28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withheld his compassion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 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2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0"/>
            <a:ext cx="35814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000FF"/>
                </a:solidFill>
              </a:rPr>
              <a:t>When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</a:t>
            </a:r>
            <a:r>
              <a:rPr lang="en-US" sz="3200" i="1" dirty="0" smtClean="0">
                <a:solidFill>
                  <a:srgbClr val="0000FF"/>
                </a:solidFill>
              </a:rPr>
              <a:t>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Helps</a:t>
            </a:r>
            <a:endParaRPr lang="en-US" sz="32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688" y="572869"/>
            <a:ext cx="789171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Seems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Withdraw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944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Feeling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77:1-20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>
              <a:buNone/>
            </a:pPr>
            <a:r>
              <a:rPr lang="en-US" sz="4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</a:rPr>
              <a:t>for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r>
              <a:rPr lang="en-US" sz="4600" i="1" dirty="0" smtClean="0">
                <a:solidFill>
                  <a:srgbClr val="0000FF"/>
                </a:solidFill>
              </a:rPr>
              <a:t> 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</a:t>
            </a:r>
            <a:r>
              <a:rPr lang="en-US" sz="4600" i="1" dirty="0" smtClean="0">
                <a:solidFill>
                  <a:srgbClr val="0000FF"/>
                </a:solidFill>
              </a:rPr>
              <a:t>).</a:t>
            </a:r>
          </a:p>
          <a:p>
            <a:pPr marL="742950" indent="-742950">
              <a:buNone/>
            </a:pP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</a:t>
            </a:r>
            <a:r>
              <a:rPr lang="en-US" sz="4600" i="1" dirty="0" smtClean="0">
                <a:solidFill>
                  <a:srgbClr val="0000FF"/>
                </a:solidFill>
              </a:rPr>
              <a:t> at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</a:t>
            </a:r>
            <a:r>
              <a:rPr lang="en-US" sz="4600" i="1" dirty="0" smtClean="0">
                <a:solidFill>
                  <a:srgbClr val="0000FF"/>
                </a:solidFill>
              </a:rPr>
              <a:t> 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3-6</a:t>
            </a:r>
            <a:r>
              <a:rPr lang="en-US" sz="4600" i="1" dirty="0" smtClean="0">
                <a:solidFill>
                  <a:srgbClr val="0000FF"/>
                </a:solidFill>
              </a:rPr>
              <a:t>).</a:t>
            </a:r>
          </a:p>
          <a:p>
            <a:pPr marL="742950" indent="-742950">
              <a:buNone/>
            </a:pPr>
            <a:r>
              <a:rPr lang="en-US" sz="6000" i="1" dirty="0" smtClean="0">
                <a:solidFill>
                  <a:srgbClr val="0000FF"/>
                </a:solidFill>
              </a:rPr>
              <a:t>	</a:t>
            </a:r>
            <a:r>
              <a:rPr lang="en-US" sz="7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  <a:r>
              <a:rPr lang="en-US" sz="7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i="1" dirty="0" smtClean="0">
                <a:solidFill>
                  <a:srgbClr val="0000FF"/>
                </a:solidFill>
              </a:rPr>
              <a:t>(</a:t>
            </a:r>
            <a:r>
              <a:rPr lang="en-US" sz="7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7-9</a:t>
            </a:r>
            <a:r>
              <a:rPr lang="en-US" sz="7200" i="1" dirty="0" smtClean="0">
                <a:solidFill>
                  <a:srgbClr val="0000FF"/>
                </a:solidFill>
              </a:rPr>
              <a:t>).</a:t>
            </a:r>
          </a:p>
          <a:p>
            <a:pPr marL="742950" indent="-742950">
              <a:buNone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B’.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</a:t>
            </a:r>
            <a:r>
              <a:rPr lang="en-US" sz="4600" i="1" dirty="0" smtClean="0">
                <a:solidFill>
                  <a:srgbClr val="0000FF"/>
                </a:solidFill>
              </a:rPr>
              <a:t>’s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</a:t>
            </a:r>
            <a:r>
              <a:rPr lang="en-US" sz="4600" i="1" dirty="0" smtClean="0">
                <a:solidFill>
                  <a:srgbClr val="0000FF"/>
                </a:solidFill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Deeds</a:t>
            </a:r>
            <a:r>
              <a:rPr lang="en-US" sz="4600" i="1" dirty="0" smtClean="0">
                <a:solidFill>
                  <a:srgbClr val="0000FF"/>
                </a:solidFill>
              </a:rPr>
              <a:t> 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10-12</a:t>
            </a:r>
            <a:r>
              <a:rPr lang="en-US" sz="4600" i="1" dirty="0" smtClean="0">
                <a:solidFill>
                  <a:srgbClr val="0000FF"/>
                </a:solidFill>
              </a:rPr>
              <a:t>).</a:t>
            </a:r>
          </a:p>
          <a:p>
            <a:pPr marL="742950" indent="-742950">
              <a:buNone/>
            </a:pPr>
            <a:r>
              <a:rPr lang="en-US" sz="4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A’.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</a:rPr>
              <a:t>in God’s Help (</a:t>
            </a:r>
            <a:r>
              <a:rPr lang="en-US" sz="4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13-20</a:t>
            </a:r>
            <a:r>
              <a:rPr lang="en-US" sz="4600" i="1" dirty="0" smtClean="0">
                <a:solidFill>
                  <a:srgbClr val="0000FF"/>
                </a:solidFill>
              </a:rPr>
              <a:t>).</a:t>
            </a:r>
          </a:p>
          <a:p>
            <a:pPr marL="742950" indent="-742950">
              <a:buNone/>
            </a:pPr>
            <a:endParaRPr lang="en-US" sz="46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Flow</a:t>
            </a:r>
            <a:r>
              <a:rPr lang="en-US" sz="3600" i="1" dirty="0" smtClean="0">
                <a:solidFill>
                  <a:srgbClr val="0000FF"/>
                </a:solidFill>
              </a:rPr>
              <a:t> of 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77</a:t>
            </a:r>
            <a:endParaRPr lang="en-US" sz="3600" i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6783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Irritations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of a </a:t>
            </a:r>
            <a:r>
              <a:rPr lang="en-US" sz="3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Depressed Soul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i="1" dirty="0" smtClean="0">
                <a:solidFill>
                  <a:srgbClr val="0000FF"/>
                </a:solidFill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1-9</a:t>
            </a:r>
            <a:r>
              <a:rPr lang="en-US" sz="3200" i="1" dirty="0" smtClean="0">
                <a:solidFill>
                  <a:srgbClr val="0000FF"/>
                </a:solidFill>
              </a:rPr>
              <a:t>).</a:t>
            </a:r>
            <a:endParaRPr lang="en-US" sz="32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Intention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Refocus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10-15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dirty="0" smtClean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</a:rPr>
              <a:t>The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of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</a:rPr>
              <a:t>’s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Blessings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16-20</a:t>
            </a:r>
            <a:r>
              <a:rPr lang="en-US" sz="3600" i="1" dirty="0" smtClean="0">
                <a:solidFill>
                  <a:srgbClr val="0000FF"/>
                </a:solidFill>
              </a:rPr>
              <a:t>).</a:t>
            </a:r>
            <a:endParaRPr lang="en-US" sz="3600" dirty="0" smtClean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6783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Lamentation</a:t>
            </a:r>
            <a:r>
              <a:rPr lang="en-US" sz="4000" b="1" i="1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1-9</a:t>
            </a:r>
            <a:r>
              <a:rPr lang="en-US" sz="4000" i="1" dirty="0" smtClean="0">
                <a:solidFill>
                  <a:srgbClr val="0000FF"/>
                </a:solidFill>
              </a:rPr>
              <a:t>) to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Reflection</a:t>
            </a:r>
            <a:r>
              <a:rPr lang="en-US" sz="4000" i="1" dirty="0" smtClean="0">
                <a:solidFill>
                  <a:srgbClr val="0000FF"/>
                </a:solidFill>
              </a:rPr>
              <a:t> 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10-12</a:t>
            </a:r>
            <a:r>
              <a:rPr lang="en-US" sz="4000" i="1" dirty="0" smtClean="0">
                <a:solidFill>
                  <a:srgbClr val="0000FF"/>
                </a:solidFill>
              </a:rPr>
              <a:t>) and ultimately to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Celebration</a:t>
            </a:r>
            <a:r>
              <a:rPr lang="en-US" sz="4000" i="1" dirty="0" smtClean="0">
                <a:solidFill>
                  <a:srgbClr val="0000FF"/>
                </a:solidFill>
              </a:rPr>
              <a:t> 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13-20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  <a:endParaRPr lang="en-US" sz="4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716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42:1-4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r>
              <a:rPr lang="en-US" b="1" i="1" dirty="0" smtClean="0">
                <a:solidFill>
                  <a:srgbClr val="0000FF"/>
                </a:solidFill>
              </a:rPr>
              <a:t>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</a:rPr>
              <a:t>As the deer 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pants</a:t>
            </a:r>
            <a:r>
              <a:rPr lang="en-US" sz="3500" i="1" dirty="0" smtClean="0">
                <a:solidFill>
                  <a:srgbClr val="0000FF"/>
                </a:solidFill>
              </a:rPr>
              <a:t> for streams of water, so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pants</a:t>
            </a:r>
            <a:r>
              <a:rPr lang="en-US" sz="3500" i="1" dirty="0" smtClean="0">
                <a:solidFill>
                  <a:srgbClr val="0000FF"/>
                </a:solidFill>
              </a:rPr>
              <a:t> for you, my God.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thirsts</a:t>
            </a:r>
            <a:r>
              <a:rPr lang="en-US" sz="3500" i="1" dirty="0" smtClean="0">
                <a:solidFill>
                  <a:srgbClr val="0000FF"/>
                </a:solidFill>
              </a:rPr>
              <a:t> for God, for the living God.</a:t>
            </a:r>
            <a:br>
              <a:rPr lang="en-US" sz="3500" i="1" dirty="0" smtClean="0">
                <a:solidFill>
                  <a:srgbClr val="0000FF"/>
                </a:solidFill>
              </a:rPr>
            </a:br>
            <a:r>
              <a:rPr lang="en-US" sz="3500" i="1" dirty="0" smtClean="0">
                <a:solidFill>
                  <a:srgbClr val="0000FF"/>
                </a:solidFill>
              </a:rPr>
              <a:t>    When can I go and meet with God?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tears</a:t>
            </a:r>
            <a:r>
              <a:rPr lang="en-US" i="1" dirty="0" smtClean="0">
                <a:solidFill>
                  <a:srgbClr val="0000FF"/>
                </a:solidFill>
              </a:rPr>
              <a:t> have been my food day and night, while people say to me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day long</a:t>
            </a:r>
            <a:r>
              <a:rPr lang="en-US" i="1" dirty="0" smtClean="0">
                <a:solidFill>
                  <a:srgbClr val="0000FF"/>
                </a:solidFill>
              </a:rPr>
              <a:t>, “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your God</a:t>
            </a:r>
            <a:r>
              <a:rPr lang="en-US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These things I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2800" i="1" dirty="0" smtClean="0">
                <a:solidFill>
                  <a:srgbClr val="0000FF"/>
                </a:solidFill>
              </a:rPr>
              <a:t> as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pour out my soul</a:t>
            </a:r>
            <a:r>
              <a:rPr lang="en-US" sz="2800" i="1" dirty="0" smtClean="0">
                <a:solidFill>
                  <a:srgbClr val="0000FF"/>
                </a:solidFill>
              </a:rPr>
              <a:t>: how I used to go to the house of God under the protection of the Mighty One with shouts of joy and praise among the festive throng.</a:t>
            </a:r>
          </a:p>
          <a:p>
            <a:pPr>
              <a:buNone/>
            </a:pPr>
            <a:r>
              <a:rPr lang="en-US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3000" i="1" dirty="0" smtClean="0">
                <a:solidFill>
                  <a:srgbClr val="0000FF"/>
                </a:solidFill>
              </a:rPr>
              <a:t>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42:5</a:t>
            </a:r>
            <a:r>
              <a:rPr lang="en-US" sz="3000" i="1" dirty="0" smtClean="0">
                <a:solidFill>
                  <a:srgbClr val="0000FF"/>
                </a:solidFill>
              </a:rPr>
              <a:t>).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</a:t>
            </a:r>
            <a:r>
              <a:rPr lang="en-US" i="1" dirty="0" smtClean="0">
                <a:solidFill>
                  <a:srgbClr val="0000FF"/>
                </a:solidFill>
              </a:rPr>
              <a:t>, are you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i="1" dirty="0" smtClean="0">
                <a:solidFill>
                  <a:srgbClr val="0000FF"/>
                </a:solidFill>
              </a:rPr>
              <a:t>?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so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disturbed</a:t>
            </a:r>
            <a:r>
              <a:rPr lang="en-US" i="1" dirty="0" smtClean="0">
                <a:solidFill>
                  <a:srgbClr val="0000FF"/>
                </a:solidFill>
              </a:rPr>
              <a:t> within me?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your hope </a:t>
            </a:r>
            <a:r>
              <a:rPr lang="en-US" sz="3500" i="1" dirty="0" smtClean="0">
                <a:solidFill>
                  <a:srgbClr val="0000FF"/>
                </a:solidFill>
              </a:rPr>
              <a:t>in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500" i="1" dirty="0" smtClean="0">
                <a:solidFill>
                  <a:srgbClr val="0000FF"/>
                </a:solidFill>
              </a:rPr>
              <a:t>, for I will yet praise him, 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3500" i="1" dirty="0" smtClean="0">
                <a:solidFill>
                  <a:srgbClr val="0000FF"/>
                </a:solidFill>
              </a:rPr>
              <a:t> and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76200"/>
            <a:ext cx="877253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Discouraged 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42-43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sz="3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Lament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(</a:t>
            </a:r>
            <a:r>
              <a:rPr lang="en-US" sz="3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42:6-7</a:t>
            </a:r>
            <a:r>
              <a:rPr lang="en-US" sz="3800" i="1" dirty="0" smtClean="0">
                <a:solidFill>
                  <a:srgbClr val="0000FF"/>
                </a:solidFill>
              </a:rPr>
              <a:t>). </a:t>
            </a:r>
            <a:r>
              <a:rPr lang="en-US" sz="3800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soul </a:t>
            </a:r>
            <a:r>
              <a:rPr lang="en-US" sz="3800" i="1" dirty="0" smtClean="0">
                <a:solidFill>
                  <a:srgbClr val="0000FF"/>
                </a:solidFill>
              </a:rPr>
              <a:t>is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downcast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i="1" dirty="0" smtClean="0">
                <a:solidFill>
                  <a:srgbClr val="0000FF"/>
                </a:solidFill>
              </a:rPr>
              <a:t>within me; therefore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</a:t>
            </a:r>
            <a:r>
              <a:rPr lang="en-US" sz="3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you </a:t>
            </a:r>
            <a:r>
              <a:rPr lang="en-US" sz="3400" i="1" dirty="0" smtClean="0">
                <a:solidFill>
                  <a:srgbClr val="0000FF"/>
                </a:solidFill>
              </a:rPr>
              <a:t>from the land of the Jordan, the heights of </a:t>
            </a:r>
            <a:r>
              <a:rPr lang="en-US" sz="3400" i="1" dirty="0" err="1" smtClean="0">
                <a:solidFill>
                  <a:srgbClr val="0000FF"/>
                </a:solidFill>
              </a:rPr>
              <a:t>Hermon</a:t>
            </a:r>
            <a:r>
              <a:rPr lang="en-US" sz="3400" i="1" dirty="0" smtClean="0">
                <a:solidFill>
                  <a:srgbClr val="0000FF"/>
                </a:solidFill>
              </a:rPr>
              <a:t>—from Mount </a:t>
            </a:r>
            <a:r>
              <a:rPr lang="en-US" sz="3400" i="1" dirty="0" err="1" smtClean="0">
                <a:solidFill>
                  <a:srgbClr val="0000FF"/>
                </a:solidFill>
              </a:rPr>
              <a:t>Mizar</a:t>
            </a:r>
            <a:r>
              <a:rPr lang="en-US" sz="34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34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34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</a:t>
            </a:r>
            <a:r>
              <a:rPr lang="en-US" sz="3400" i="1" dirty="0" smtClean="0">
                <a:solidFill>
                  <a:srgbClr val="0000FF"/>
                </a:solidFill>
              </a:rPr>
              <a:t> calls to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</a:t>
            </a:r>
            <a:r>
              <a:rPr lang="en-US" sz="3400" i="1" dirty="0" smtClean="0">
                <a:solidFill>
                  <a:srgbClr val="0000FF"/>
                </a:solidFill>
              </a:rPr>
              <a:t> in the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roar</a:t>
            </a:r>
            <a:r>
              <a:rPr lang="en-US" sz="3400" i="1" dirty="0" smtClean="0">
                <a:solidFill>
                  <a:srgbClr val="0000FF"/>
                </a:solidFill>
              </a:rPr>
              <a:t> of your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waterfalls</a:t>
            </a:r>
            <a:r>
              <a:rPr lang="en-US" sz="3400" i="1" dirty="0" smtClean="0">
                <a:solidFill>
                  <a:srgbClr val="0000FF"/>
                </a:solidFill>
              </a:rPr>
              <a:t>;</a:t>
            </a:r>
            <a:br>
              <a:rPr lang="en-US" sz="3400" i="1" dirty="0" smtClean="0">
                <a:solidFill>
                  <a:srgbClr val="0000FF"/>
                </a:solidFill>
              </a:rPr>
            </a:br>
            <a:r>
              <a:rPr lang="en-US" sz="3400" i="1" dirty="0" smtClean="0">
                <a:solidFill>
                  <a:srgbClr val="0000FF"/>
                </a:solidFill>
              </a:rPr>
              <a:t>all your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waves</a:t>
            </a:r>
            <a:r>
              <a:rPr lang="en-US" sz="3400" i="1" dirty="0" smtClean="0">
                <a:solidFill>
                  <a:srgbClr val="0000FF"/>
                </a:solidFill>
              </a:rPr>
              <a:t> and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breakers</a:t>
            </a:r>
            <a:r>
              <a:rPr lang="en-US" sz="3400" i="1" dirty="0" smtClean="0">
                <a:solidFill>
                  <a:srgbClr val="0000FF"/>
                </a:solidFill>
              </a:rPr>
              <a:t> have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swept</a:t>
            </a:r>
            <a:r>
              <a:rPr lang="en-US" sz="3400" i="1" dirty="0" smtClean="0">
                <a:solidFill>
                  <a:srgbClr val="0000FF"/>
                </a:solidFill>
              </a:rPr>
              <a:t> over me.</a:t>
            </a:r>
          </a:p>
          <a:p>
            <a:pPr>
              <a:buNone/>
            </a:pPr>
            <a:r>
              <a:rPr lang="en-US" sz="48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42:8</a:t>
            </a:r>
            <a:r>
              <a:rPr lang="en-US" sz="4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800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sz="4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 </a:t>
            </a:r>
            <a:r>
              <a:rPr lang="en-US" sz="48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directs his love</a:t>
            </a:r>
            <a:r>
              <a:rPr lang="en-US" sz="4800" i="1" dirty="0" smtClean="0">
                <a:solidFill>
                  <a:srgbClr val="0000FF"/>
                </a:solidFill>
              </a:rPr>
              <a:t>,</a:t>
            </a:r>
            <a:br>
              <a:rPr lang="en-US" sz="4800" i="1" dirty="0" smtClean="0">
                <a:solidFill>
                  <a:srgbClr val="0000FF"/>
                </a:solidFill>
              </a:rPr>
            </a:br>
            <a:r>
              <a:rPr lang="en-US" sz="4800" i="1" dirty="0" smtClean="0">
                <a:solidFill>
                  <a:srgbClr val="0000FF"/>
                </a:solidFill>
              </a:rPr>
              <a:t>   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night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his song is with me</a:t>
            </a:r>
            <a:r>
              <a:rPr lang="en-US" sz="4800" i="1" dirty="0" smtClean="0">
                <a:solidFill>
                  <a:srgbClr val="0000FF"/>
                </a:solidFill>
              </a:rPr>
              <a:t>—</a:t>
            </a:r>
            <a:br>
              <a:rPr lang="en-US" sz="4800" i="1" dirty="0" smtClean="0">
                <a:solidFill>
                  <a:srgbClr val="0000FF"/>
                </a:solidFill>
              </a:rPr>
            </a:br>
            <a:r>
              <a:rPr lang="en-US" sz="4800" i="1" dirty="0" smtClean="0">
                <a:solidFill>
                  <a:srgbClr val="0000FF"/>
                </a:solidFill>
              </a:rPr>
              <a:t>    a prayer to the God of my life.</a:t>
            </a:r>
            <a:endParaRPr lang="en-US" sz="48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452</Words>
  <Application>Microsoft Office PowerPoint</Application>
  <PresentationFormat>On-screen Show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Feeling Far From God (Psalm 77)</vt:lpstr>
      <vt:lpstr>Slide 2</vt:lpstr>
      <vt:lpstr>Slide 3</vt:lpstr>
      <vt:lpstr>How does Psalm 77 point to Jesus?</vt:lpstr>
      <vt:lpstr>Feeling Far From God (Psalm 77:1-20; Key Verses: 77:1, 7-9).</vt:lpstr>
      <vt:lpstr>Feeling Far From God (Psalm 77:1-20)</vt:lpstr>
      <vt:lpstr>The Changing Mood and Flow of Psalm 77</vt:lpstr>
      <vt:lpstr>Slide 8</vt:lpstr>
      <vt:lpstr>Slide 9</vt:lpstr>
      <vt:lpstr>Slide 10</vt:lpstr>
      <vt:lpstr>Downcast and Discouraged (Psalm 42-43).</vt:lpstr>
      <vt:lpstr>Slide 12</vt:lpstr>
      <vt:lpstr>I say that we must talk to ourselves instead of allowing ‘ourselves’ to talk to us! Do you realize what this means? I suggest that the main trouble in this whole matter of spiritual depression in a sense is this, that we allow our self to talk to us instead of talking to our self. Am I just trying to be deliberately paradoxical? Far from it. This is the very essence of wisdom in this matter. </vt:lpstr>
      <vt:lpstr>Slide 14</vt:lpstr>
      <vt:lpstr>What to do when you feel down and discouraged</vt:lpstr>
      <vt:lpstr>What are Lament Psalms?</vt:lpstr>
      <vt:lpstr>Be honest with yourself, and confront your shadow self to be wholly yourself.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Memories in a Time of Trouble (Psalm 77:1-20).</dc:title>
  <dc:creator>Windows User</dc:creator>
  <cp:lastModifiedBy>Windows User</cp:lastModifiedBy>
  <cp:revision>91</cp:revision>
  <dcterms:created xsi:type="dcterms:W3CDTF">2024-01-12T19:40:00Z</dcterms:created>
  <dcterms:modified xsi:type="dcterms:W3CDTF">2024-01-21T15:32:26Z</dcterms:modified>
</cp:coreProperties>
</file>