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57" r:id="rId5"/>
    <p:sldId id="258" r:id="rId6"/>
    <p:sldId id="267" r:id="rId7"/>
    <p:sldId id="273" r:id="rId8"/>
    <p:sldId id="259" r:id="rId9"/>
    <p:sldId id="272" r:id="rId10"/>
    <p:sldId id="260" r:id="rId11"/>
    <p:sldId id="261" r:id="rId12"/>
    <p:sldId id="275" r:id="rId13"/>
    <p:sldId id="263" r:id="rId14"/>
    <p:sldId id="269" r:id="rId15"/>
    <p:sldId id="262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1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CA10-E578-4F7B-8A61-95E82AE4D867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1A9-A04B-40B6-B8E0-42BD23FC4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CA10-E578-4F7B-8A61-95E82AE4D867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1A9-A04B-40B6-B8E0-42BD23FC4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CA10-E578-4F7B-8A61-95E82AE4D867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1A9-A04B-40B6-B8E0-42BD23FC4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CA10-E578-4F7B-8A61-95E82AE4D867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1A9-A04B-40B6-B8E0-42BD23FC4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CA10-E578-4F7B-8A61-95E82AE4D867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1A9-A04B-40B6-B8E0-42BD23FC4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CA10-E578-4F7B-8A61-95E82AE4D867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1A9-A04B-40B6-B8E0-42BD23FC4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CA10-E578-4F7B-8A61-95E82AE4D867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1A9-A04B-40B6-B8E0-42BD23FC4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CA10-E578-4F7B-8A61-95E82AE4D867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1A9-A04B-40B6-B8E0-42BD23FC4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CA10-E578-4F7B-8A61-95E82AE4D867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1A9-A04B-40B6-B8E0-42BD23FC4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CA10-E578-4F7B-8A61-95E82AE4D867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1A9-A04B-40B6-B8E0-42BD23FC4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2CA10-E578-4F7B-8A61-95E82AE4D867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1A9-A04B-40B6-B8E0-42BD23FC4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2CA10-E578-4F7B-8A61-95E82AE4D867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AF1A9-A04B-40B6-B8E0-42BD23FC4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</a:t>
            </a:r>
            <a:r>
              <a:rPr lang="en-US" sz="6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Sees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6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Everything</a:t>
            </a:r>
            <a:b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139:1-24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r>
              <a:rPr lang="en-US" sz="36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Sun, 3/17/2024.</a:t>
            </a:r>
            <a:endParaRPr lang="en-US" sz="3600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2286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i="1" dirty="0" smtClean="0">
                <a:solidFill>
                  <a:srgbClr val="0000FF"/>
                </a:solidFill>
              </a:rPr>
              <a:t>“You </a:t>
            </a:r>
            <a:r>
              <a:rPr lang="en-US" sz="2800" i="1" dirty="0">
                <a:solidFill>
                  <a:srgbClr val="0000FF"/>
                </a:solidFill>
              </a:rPr>
              <a:t>have </a:t>
            </a:r>
            <a:r>
              <a:rPr lang="en-US" sz="2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searched</a:t>
            </a:r>
            <a:r>
              <a:rPr lang="en-US" sz="2800" b="1" i="1" dirty="0">
                <a:solidFill>
                  <a:srgbClr val="0000FF"/>
                </a:solidFill>
              </a:rPr>
              <a:t> </a:t>
            </a:r>
            <a:r>
              <a:rPr lang="en-US" sz="2800" i="1" dirty="0">
                <a:solidFill>
                  <a:srgbClr val="0000FF"/>
                </a:solidFill>
              </a:rPr>
              <a:t>me, </a:t>
            </a:r>
            <a:r>
              <a:rPr lang="en-US" sz="2800" i="1" dirty="0" smtClean="0">
                <a:solidFill>
                  <a:srgbClr val="0000FF"/>
                </a:solidFill>
              </a:rPr>
              <a:t>Lord,</a:t>
            </a:r>
            <a:r>
              <a:rPr lang="en-US" sz="2800" i="1" dirty="0">
                <a:solidFill>
                  <a:srgbClr val="0000FF"/>
                </a:solidFill>
              </a:rPr>
              <a:t> </a:t>
            </a:r>
            <a:r>
              <a:rPr lang="en-US" sz="2800" i="1" dirty="0" smtClean="0">
                <a:solidFill>
                  <a:srgbClr val="0000FF"/>
                </a:solidFill>
              </a:rPr>
              <a:t>and you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</a:t>
            </a:r>
            <a:r>
              <a:rPr lang="en-US" sz="2800" b="1" i="1" dirty="0" smtClean="0">
                <a:solidFill>
                  <a:srgbClr val="0000FF"/>
                </a:solidFill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[</a:t>
            </a:r>
            <a:r>
              <a:rPr lang="en-US" sz="2800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yāḏaʿ</a:t>
            </a:r>
            <a:r>
              <a:rPr lang="en-US" sz="2800" i="1" dirty="0" smtClean="0">
                <a:solidFill>
                  <a:srgbClr val="0000FF"/>
                </a:solidFill>
              </a:rPr>
              <a:t>] me” (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139:1</a:t>
            </a:r>
            <a:r>
              <a:rPr lang="en-US" sz="2800" i="1" dirty="0">
                <a:solidFill>
                  <a:srgbClr val="0000FF"/>
                </a:solidFill>
              </a:rPr>
              <a:t>). </a:t>
            </a:r>
            <a:r>
              <a:rPr lang="en-US" sz="2800" i="1" dirty="0" smtClean="0">
                <a:solidFill>
                  <a:srgbClr val="0000FF"/>
                </a:solidFill>
              </a:rPr>
              <a:t>“</a:t>
            </a:r>
            <a:r>
              <a:rPr lang="en-US" sz="2800" b="1" i="1" dirty="0" smtClean="0">
                <a:solidFill>
                  <a:srgbClr val="0000FF"/>
                </a:solidFill>
              </a:rPr>
              <a:t>Search</a:t>
            </a:r>
            <a:r>
              <a:rPr lang="en-US" sz="2800" b="1" i="1" dirty="0">
                <a:solidFill>
                  <a:srgbClr val="0000FF"/>
                </a:solidFill>
              </a:rPr>
              <a:t> </a:t>
            </a:r>
            <a:r>
              <a:rPr lang="en-US" sz="2800" i="1" dirty="0">
                <a:solidFill>
                  <a:srgbClr val="0000FF"/>
                </a:solidFill>
              </a:rPr>
              <a:t>me, God, and 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[</a:t>
            </a:r>
            <a:r>
              <a:rPr lang="en-US" sz="2800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yāḏaʿ</a:t>
            </a:r>
            <a:r>
              <a:rPr lang="en-US" sz="2800" i="1" dirty="0" smtClean="0">
                <a:solidFill>
                  <a:srgbClr val="0000FF"/>
                </a:solidFill>
              </a:rPr>
              <a:t>] my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</a:t>
            </a:r>
            <a:r>
              <a:rPr lang="en-US" sz="2800" i="1" dirty="0" smtClean="0">
                <a:solidFill>
                  <a:srgbClr val="0000FF"/>
                </a:solidFill>
              </a:rPr>
              <a:t>;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</a:t>
            </a:r>
            <a:r>
              <a:rPr lang="en-US" sz="2800" b="1" i="1" dirty="0">
                <a:solidFill>
                  <a:srgbClr val="0000FF"/>
                </a:solidFill>
              </a:rPr>
              <a:t> </a:t>
            </a:r>
            <a:r>
              <a:rPr lang="en-US" sz="2800" i="1" dirty="0">
                <a:solidFill>
                  <a:srgbClr val="0000FF"/>
                </a:solidFill>
              </a:rPr>
              <a:t>me and </a:t>
            </a:r>
            <a:r>
              <a:rPr lang="en-US" sz="2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</a:t>
            </a:r>
            <a:r>
              <a:rPr lang="en-US" sz="2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[</a:t>
            </a:r>
            <a:r>
              <a:rPr lang="en-US" sz="2800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yāḏaʿ</a:t>
            </a:r>
            <a:r>
              <a:rPr lang="en-US" sz="2800" i="1" dirty="0" smtClean="0">
                <a:solidFill>
                  <a:srgbClr val="0000FF"/>
                </a:solidFill>
              </a:rPr>
              <a:t>] my </a:t>
            </a:r>
            <a:r>
              <a:rPr lang="en-US" sz="2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anxious thoughts</a:t>
            </a:r>
            <a:r>
              <a:rPr lang="en-US" sz="2800" i="1" dirty="0">
                <a:solidFill>
                  <a:srgbClr val="0000FF"/>
                </a:solidFill>
              </a:rPr>
              <a:t>. </a:t>
            </a:r>
            <a:r>
              <a:rPr lang="en-US" sz="2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</a:t>
            </a:r>
            <a:r>
              <a:rPr lang="en-US" sz="2800" b="1" i="1" dirty="0">
                <a:solidFill>
                  <a:srgbClr val="0000FF"/>
                </a:solidFill>
              </a:rPr>
              <a:t> </a:t>
            </a:r>
            <a:r>
              <a:rPr lang="en-US" sz="2800" i="1" dirty="0" smtClean="0">
                <a:solidFill>
                  <a:srgbClr val="0000FF"/>
                </a:solidFill>
              </a:rPr>
              <a:t>if there is </a:t>
            </a:r>
            <a:r>
              <a:rPr lang="en-US" sz="2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 offensive way 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me, </a:t>
            </a:r>
            <a:r>
              <a:rPr lang="en-US" sz="2800" i="1" dirty="0" smtClean="0">
                <a:solidFill>
                  <a:srgbClr val="0000FF"/>
                </a:solidFill>
              </a:rPr>
              <a:t>and </a:t>
            </a:r>
            <a:r>
              <a:rPr lang="en-US" sz="2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</a:t>
            </a:r>
            <a:r>
              <a:rPr lang="en-US" sz="2800" i="1" dirty="0">
                <a:solidFill>
                  <a:srgbClr val="0000FF"/>
                </a:solidFill>
              </a:rPr>
              <a:t> me in the way </a:t>
            </a:r>
            <a:r>
              <a:rPr lang="en-US" sz="2800" i="1" dirty="0" smtClean="0">
                <a:solidFill>
                  <a:srgbClr val="0000FF"/>
                </a:solidFill>
              </a:rPr>
              <a:t>everlasting” </a:t>
            </a:r>
            <a:r>
              <a:rPr lang="en-US" sz="2800" i="1" dirty="0">
                <a:solidFill>
                  <a:srgbClr val="0000FF"/>
                </a:solidFill>
              </a:rPr>
              <a:t>(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139:23-24</a:t>
            </a:r>
            <a:r>
              <a:rPr lang="en-US" sz="2800" i="1" dirty="0">
                <a:solidFill>
                  <a:srgbClr val="0000FF"/>
                </a:solidFill>
              </a:rPr>
              <a:t>).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5859" y="1143000"/>
            <a:ext cx="6835141" cy="923330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wrap="none" rtlCol="0">
            <a:spAutoFit/>
          </a:bodyPr>
          <a:lstStyle/>
          <a:p>
            <a:r>
              <a:rPr lang="en-US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Crown</a:t>
            </a:r>
            <a:r>
              <a:rPr lang="en-US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all psalms</a:t>
            </a:r>
            <a:endParaRPr lang="en-US" sz="54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4" grpId="0" build="allAtOnce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59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3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the all-creating (</a:t>
            </a:r>
            <a:r>
              <a:rPr lang="en-US" sz="3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13-18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  <a:r>
              <a:rPr lang="en-US" sz="3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omnipotence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13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For you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created</a:t>
            </a:r>
            <a:r>
              <a:rPr lang="en-US" i="1" dirty="0" smtClean="0">
                <a:solidFill>
                  <a:srgbClr val="0000FF"/>
                </a:solidFill>
              </a:rPr>
              <a:t> my inmost being;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    you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knit</a:t>
            </a:r>
            <a:r>
              <a:rPr lang="en-US" i="1" dirty="0" smtClean="0">
                <a:solidFill>
                  <a:srgbClr val="0000FF"/>
                </a:solidFill>
              </a:rPr>
              <a:t> me together in my mother’s womb.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14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I praise you because I am fearfully and wonderfully made;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    your works are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wonderful</a:t>
            </a:r>
            <a:r>
              <a:rPr lang="en-US" i="1" dirty="0" smtClean="0">
                <a:solidFill>
                  <a:srgbClr val="0000FF"/>
                </a:solidFill>
              </a:rPr>
              <a:t>, I know [</a:t>
            </a:r>
            <a:r>
              <a:rPr lang="en-US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yāḏaʿ</a:t>
            </a:r>
            <a:r>
              <a:rPr lang="en-US" i="1" dirty="0" smtClean="0">
                <a:solidFill>
                  <a:srgbClr val="0000FF"/>
                </a:solidFill>
              </a:rPr>
              <a:t>] that full well.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15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My frame was not hidden from you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    when I was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made</a:t>
            </a:r>
            <a:r>
              <a:rPr lang="en-US" i="1" dirty="0" smtClean="0">
                <a:solidFill>
                  <a:srgbClr val="0000FF"/>
                </a:solidFill>
              </a:rPr>
              <a:t> in the secret place,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    when I was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woven</a:t>
            </a:r>
            <a:r>
              <a:rPr lang="en-US" i="1" dirty="0" smtClean="0">
                <a:solidFill>
                  <a:srgbClr val="0000FF"/>
                </a:solidFill>
              </a:rPr>
              <a:t> together in the depths of the earth.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16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Your eyes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saw</a:t>
            </a:r>
            <a:r>
              <a:rPr lang="en-US" i="1" dirty="0" smtClean="0">
                <a:solidFill>
                  <a:srgbClr val="0000FF"/>
                </a:solidFill>
              </a:rPr>
              <a:t> my unformed body;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sz="4000" i="1" dirty="0" smtClean="0">
                <a:solidFill>
                  <a:srgbClr val="0000FF"/>
                </a:solidFill>
              </a:rPr>
              <a:t>all the days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ordained</a:t>
            </a:r>
            <a:r>
              <a:rPr lang="en-US" sz="4000" i="1" dirty="0" smtClean="0">
                <a:solidFill>
                  <a:srgbClr val="0000FF"/>
                </a:solidFill>
              </a:rPr>
              <a:t> for me were written in your book before one of them came to be</a:t>
            </a:r>
            <a:r>
              <a:rPr lang="en-US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17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000" i="1" dirty="0" smtClean="0">
                <a:solidFill>
                  <a:srgbClr val="0000FF"/>
                </a:solidFill>
              </a:rPr>
              <a:t>How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precious</a:t>
            </a:r>
            <a:r>
              <a:rPr lang="en-US" sz="4000" i="1" dirty="0" smtClean="0">
                <a:solidFill>
                  <a:srgbClr val="0000FF"/>
                </a:solidFill>
              </a:rPr>
              <a:t> [</a:t>
            </a:r>
            <a:r>
              <a:rPr lang="en-US" sz="40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weighty</a:t>
            </a:r>
            <a:r>
              <a:rPr lang="en-US" sz="4000" i="1" dirty="0" smtClean="0">
                <a:solidFill>
                  <a:srgbClr val="0000FF"/>
                </a:solidFill>
              </a:rPr>
              <a:t>] to me are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thoughts</a:t>
            </a:r>
            <a:r>
              <a:rPr lang="en-US" sz="4000" i="1" dirty="0" smtClean="0">
                <a:solidFill>
                  <a:srgbClr val="0000FF"/>
                </a:solidFill>
              </a:rPr>
              <a:t>,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i="1" dirty="0" smtClean="0">
                <a:solidFill>
                  <a:srgbClr val="0000FF"/>
                </a:solidFill>
              </a:rPr>
              <a:t>God!</a:t>
            </a:r>
            <a:r>
              <a:rPr lang="en-US" i="1" dirty="0" smtClean="0">
                <a:solidFill>
                  <a:srgbClr val="0000FF"/>
                </a:solidFill>
              </a:rPr>
              <a:t> </a:t>
            </a:r>
            <a:r>
              <a:rPr lang="en-US" sz="3800" i="1" dirty="0" smtClean="0">
                <a:solidFill>
                  <a:srgbClr val="0000FF"/>
                </a:solidFill>
              </a:rPr>
              <a:t>How vast is the sum of them!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18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Were I to count them, they would outnumber the grains of sand—when I awake, I am still with you.</a:t>
            </a:r>
            <a:endParaRPr lang="en-US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2238"/>
            <a:ext cx="9144000" cy="7159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the all-holy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19-24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God’s 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judgment</a:t>
            </a:r>
            <a:endParaRPr lang="en-US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791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19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If only you, God, would slay the wicked! Away from me, you who are bloodthirsty!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20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They speak of you with evil intent; your adversaries misuse your name.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21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Do I not hate those who hate you, </a:t>
            </a:r>
            <a:r>
              <a:rPr lang="en-US" i="1" cap="small" dirty="0" smtClean="0">
                <a:solidFill>
                  <a:srgbClr val="0000FF"/>
                </a:solidFill>
              </a:rPr>
              <a:t>Lord</a:t>
            </a:r>
            <a:r>
              <a:rPr lang="en-US" i="1" dirty="0" smtClean="0">
                <a:solidFill>
                  <a:srgbClr val="0000FF"/>
                </a:solidFill>
              </a:rPr>
              <a:t>, and abhor those who are in rebellion against you?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22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I have nothing but hatred for them; I count them my enemies.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23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Search</a:t>
            </a:r>
            <a:r>
              <a:rPr lang="en-US" sz="4000" i="1" dirty="0" smtClean="0">
                <a:solidFill>
                  <a:srgbClr val="0000FF"/>
                </a:solidFill>
              </a:rPr>
              <a:t> me, God, </a:t>
            </a:r>
            <a:r>
              <a:rPr lang="en-US" sz="3600" i="1" dirty="0" smtClean="0">
                <a:solidFill>
                  <a:srgbClr val="0000FF"/>
                </a:solidFill>
              </a:rPr>
              <a:t>and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</a:t>
            </a:r>
            <a:r>
              <a:rPr lang="en-US" sz="3600" i="1" dirty="0" smtClean="0">
                <a:solidFill>
                  <a:srgbClr val="0000FF"/>
                </a:solidFill>
              </a:rPr>
              <a:t> [</a:t>
            </a:r>
            <a:r>
              <a:rPr lang="en-US" sz="3600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yāḏaʿ</a:t>
            </a:r>
            <a:r>
              <a:rPr lang="en-US" sz="3600" i="1" dirty="0" smtClean="0">
                <a:solidFill>
                  <a:srgbClr val="0000FF"/>
                </a:solidFill>
              </a:rPr>
              <a:t>] my heart;</a:t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 smtClean="0">
                <a:solidFill>
                  <a:srgbClr val="0000FF"/>
                </a:solidFill>
              </a:rPr>
              <a:t>me </a:t>
            </a:r>
            <a:r>
              <a:rPr lang="en-US" sz="3400" i="1" dirty="0" smtClean="0">
                <a:solidFill>
                  <a:srgbClr val="0000FF"/>
                </a:solidFill>
              </a:rPr>
              <a:t>and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</a:t>
            </a:r>
            <a:r>
              <a:rPr lang="en-US" sz="3400" i="1" dirty="0" smtClean="0">
                <a:solidFill>
                  <a:srgbClr val="0000FF"/>
                </a:solidFill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[</a:t>
            </a:r>
            <a:r>
              <a:rPr lang="en-US" sz="3600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yāḏaʿ</a:t>
            </a:r>
            <a:r>
              <a:rPr lang="en-US" sz="3600" i="1" dirty="0" smtClean="0">
                <a:solidFill>
                  <a:srgbClr val="0000FF"/>
                </a:solidFill>
              </a:rPr>
              <a:t>] </a:t>
            </a:r>
            <a:r>
              <a:rPr lang="en-US" sz="3400" i="1" dirty="0" smtClean="0">
                <a:solidFill>
                  <a:srgbClr val="0000FF"/>
                </a:solidFill>
              </a:rPr>
              <a:t>my anxious thoughts.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24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</a:t>
            </a:r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200" i="1" dirty="0" smtClean="0">
                <a:solidFill>
                  <a:srgbClr val="0000FF"/>
                </a:solidFill>
              </a:rPr>
              <a:t>if there is any offensive way in me,</a:t>
            </a:r>
            <a:br>
              <a:rPr lang="en-US" sz="4200" i="1" dirty="0" smtClean="0">
                <a:solidFill>
                  <a:srgbClr val="0000FF"/>
                </a:solidFill>
              </a:rPr>
            </a:br>
            <a:r>
              <a:rPr lang="en-US" sz="4200" i="1" dirty="0" smtClean="0">
                <a:solidFill>
                  <a:srgbClr val="0000FF"/>
                </a:solidFill>
              </a:rPr>
              <a:t>    and </a:t>
            </a:r>
            <a:r>
              <a:rPr lang="en-US" sz="4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</a:t>
            </a:r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200" i="1" dirty="0" smtClean="0">
                <a:solidFill>
                  <a:srgbClr val="0000FF"/>
                </a:solidFill>
              </a:rPr>
              <a:t>me in the way everlasting.</a:t>
            </a:r>
            <a:endParaRPr lang="en-US" sz="42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685800"/>
          </a:xfrm>
        </p:spPr>
        <p:style>
          <a:lnRef idx="1">
            <a:schemeClr val="accent3"/>
          </a:lnRef>
          <a:fillRef idx="1001">
            <a:schemeClr val="dk1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 God is all-present and all-powerful…</a:t>
            </a:r>
            <a:endParaRPr lang="en-US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95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40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God is always with you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139:7-12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 never alone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 28:20; Isa 43:2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 go anywhere courageously.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 live without fear, worry or anxiety.</a:t>
            </a:r>
          </a:p>
          <a:p>
            <a:pPr marL="514350" indent="-514350">
              <a:buNone/>
            </a:pPr>
            <a:r>
              <a:rPr lang="en-US" sz="40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God is the all-creating God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139:13-18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works are wonderful / marvelous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13-14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workmanship is meticulous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15-16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wisdom is matchless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17-18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s139-aw-tozer-god-know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9600"/>
            <a:ext cx="9144000" cy="443467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29514" y="0"/>
            <a:ext cx="9425914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is it important to know what you think about God?</a:t>
            </a:r>
            <a:endParaRPr lang="en-US" sz="32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a-w-tozer-what-comes-into-our-minds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799" y="4495799"/>
            <a:ext cx="2362201" cy="23622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5257800"/>
            <a:ext cx="6477000" cy="132343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would you describe God’s knowledge, his omniscience?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0"/>
            <a:ext cx="8229600" cy="1063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en-US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096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i="1" dirty="0" smtClean="0">
                <a:solidFill>
                  <a:srgbClr val="0000FF"/>
                </a:solidFill>
              </a:rPr>
              <a:t>“</a:t>
            </a:r>
            <a:r>
              <a:rPr lang="en-US" sz="3600" i="1" dirty="0" smtClean="0">
                <a:solidFill>
                  <a:srgbClr val="0000FF"/>
                </a:solidFill>
              </a:rPr>
              <a:t>For your ways are in full view </a:t>
            </a:r>
            <a:r>
              <a:rPr lang="en-US" sz="3600" i="1" dirty="0" smtClean="0">
                <a:solidFill>
                  <a:srgbClr val="0000FF"/>
                </a:solidFill>
              </a:rPr>
              <a:t>of the Lord, and </a:t>
            </a:r>
            <a:r>
              <a:rPr lang="en-US" sz="3600" i="1" dirty="0" smtClean="0">
                <a:solidFill>
                  <a:srgbClr val="0000FF"/>
                </a:solidFill>
              </a:rPr>
              <a:t>he examines all your paths”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5 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5:21</a:t>
            </a:r>
            <a:r>
              <a:rPr lang="en-US" sz="3600" i="1" dirty="0" smtClean="0">
                <a:solidFill>
                  <a:srgbClr val="0000FF"/>
                </a:solidFill>
              </a:rPr>
              <a:t>).</a:t>
            </a:r>
            <a:endParaRPr lang="en-US" sz="3600" dirty="0" smtClean="0">
              <a:solidFill>
                <a:srgbClr val="0000FF"/>
              </a:solidFill>
            </a:endParaRPr>
          </a:p>
          <a:p>
            <a:r>
              <a:rPr lang="en-US" sz="3600" i="1" dirty="0" smtClean="0">
                <a:solidFill>
                  <a:srgbClr val="0000FF"/>
                </a:solidFill>
              </a:rPr>
              <a:t>“Nothing in all creation is hidden from God’s sight. Everything is uncovered and laid bare before the eyes of him to whom we must give account”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 4:13</a:t>
            </a:r>
            <a:r>
              <a:rPr lang="en-US" sz="3600" i="1" dirty="0" smtClean="0">
                <a:solidFill>
                  <a:srgbClr val="0000FF"/>
                </a:solidFill>
              </a:rPr>
              <a:t>).</a:t>
            </a:r>
          </a:p>
          <a:p>
            <a:r>
              <a:rPr lang="en-US" sz="3600" i="1" dirty="0" smtClean="0">
                <a:solidFill>
                  <a:srgbClr val="0000FF"/>
                </a:solidFill>
              </a:rPr>
              <a:t>“...he [God] knows everything”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sz="36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3:20</a:t>
            </a:r>
            <a:r>
              <a:rPr lang="en-US" sz="3600" i="1" dirty="0" smtClean="0">
                <a:solidFill>
                  <a:srgbClr val="0000FF"/>
                </a:solidFill>
              </a:rPr>
              <a:t>).</a:t>
            </a:r>
          </a:p>
          <a:p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God there is no difference between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history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prophecy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300 predictions </a:t>
            </a:r>
            <a:r>
              <a:rPr lang="en-US" sz="3600" i="1" dirty="0" smtClean="0">
                <a:solidFill>
                  <a:srgbClr val="0000FF"/>
                </a:solidFill>
              </a:rPr>
              <a:t>about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Christ </a:t>
            </a:r>
            <a:r>
              <a:rPr lang="en-US" sz="3600" i="1" dirty="0" smtClean="0">
                <a:solidFill>
                  <a:srgbClr val="0000FF"/>
                </a:solidFill>
              </a:rPr>
              <a:t>in the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</a:t>
            </a:r>
            <a:r>
              <a:rPr lang="en-US" sz="3600" i="1" dirty="0" smtClean="0">
                <a:solidFill>
                  <a:srgbClr val="0000FF"/>
                </a:solidFill>
              </a:rPr>
              <a:t>.</a:t>
            </a:r>
            <a:endParaRPr lang="en-US" sz="3600" i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828800"/>
          </a:xfrm>
        </p:spPr>
        <p:style>
          <a:lnRef idx="1">
            <a:schemeClr val="accent3"/>
          </a:lnRef>
          <a:fillRef idx="1002">
            <a:schemeClr val="dk1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139</a:t>
            </a:r>
            <a:r>
              <a:rPr lang="en-US" i="1" dirty="0" smtClean="0">
                <a:solidFill>
                  <a:srgbClr val="0000FF"/>
                </a:solidFill>
              </a:rPr>
              <a:t> is a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combination</a:t>
            </a:r>
            <a:r>
              <a:rPr lang="en-US" i="1" dirty="0" smtClean="0">
                <a:solidFill>
                  <a:srgbClr val="0000FF"/>
                </a:solidFill>
              </a:rPr>
              <a:t> of 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spirituality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serious theological thought</a:t>
            </a: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strict moral application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733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rgbClr val="0000FF"/>
                </a:solidFill>
              </a:rPr>
              <a:t>God knows the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worst</a:t>
            </a:r>
            <a:r>
              <a:rPr lang="en-US" i="1" dirty="0" smtClean="0">
                <a:solidFill>
                  <a:srgbClr val="0000FF"/>
                </a:solidFill>
              </a:rPr>
              <a:t> about you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51:3-4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  <a:endParaRPr lang="en-US" dirty="0" smtClean="0">
              <a:solidFill>
                <a:srgbClr val="0000F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rgbClr val="0000FF"/>
                </a:solidFill>
              </a:rPr>
              <a:t>God knows the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</a:t>
            </a:r>
            <a:r>
              <a:rPr lang="en-US" i="1" dirty="0" smtClean="0">
                <a:solidFill>
                  <a:srgbClr val="0000FF"/>
                </a:solidFill>
              </a:rPr>
              <a:t> about you (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21:15-17</a:t>
            </a:r>
            <a:r>
              <a:rPr lang="en-US" i="1" dirty="0" smtClean="0">
                <a:solidFill>
                  <a:srgbClr val="0000FF"/>
                </a:solidFill>
              </a:rPr>
              <a:t>). “If our hearts condemn us, we know that God is greater than our hearts, and he knows everything”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3:20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  <a:endParaRPr lang="en-US" dirty="0" smtClean="0">
              <a:solidFill>
                <a:srgbClr val="0000F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>
                <a:solidFill>
                  <a:srgbClr val="0000FF"/>
                </a:solidFill>
              </a:rPr>
              <a:t>God knows the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potential</a:t>
            </a:r>
            <a:r>
              <a:rPr lang="en-US" i="1" dirty="0" smtClean="0">
                <a:solidFill>
                  <a:srgbClr val="0000FF"/>
                </a:solidFill>
              </a:rPr>
              <a:t> in you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 2:10; Rom 8:28-30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133600"/>
            <a:ext cx="8727902" cy="707886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dk1"/>
          </a:fillRef>
          <a:effectRef idx="0">
            <a:scrgbClr r="0" g="0" b="0"/>
          </a:effectRef>
          <a:fontRef idx="major"/>
        </p:style>
        <p:txBody>
          <a:bodyPr wrap="none" rtlCol="0">
            <a:spAutoFit/>
          </a:bodyPr>
          <a:lstStyle/>
          <a:p>
            <a:r>
              <a:rPr lang="en-US" sz="4000" i="1" dirty="0" smtClean="0">
                <a:solidFill>
                  <a:srgbClr val="FF0000"/>
                </a:solidFill>
              </a:rPr>
              <a:t>Since 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knows everything 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 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sz="4000" i="1" dirty="0" smtClean="0">
                <a:solidFill>
                  <a:srgbClr val="FF0000"/>
                </a:solidFill>
              </a:rPr>
              <a:t>...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762000"/>
          </a:xfrm>
        </p:spPr>
        <p:style>
          <a:lnRef idx="1">
            <a:schemeClr val="accent3"/>
          </a:lnRef>
          <a:fillRef idx="1001">
            <a:schemeClr val="dk1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How does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139</a:t>
            </a:r>
            <a:r>
              <a:rPr lang="en-US" b="1" i="1" dirty="0" smtClean="0">
                <a:solidFill>
                  <a:srgbClr val="FF0000"/>
                </a:solidFill>
              </a:rPr>
              <a:t> point to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b="1" i="1" dirty="0" smtClean="0">
                <a:solidFill>
                  <a:srgbClr val="FF0000"/>
                </a:solidFill>
              </a:rPr>
              <a:t>?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410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Jesus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who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searches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i="1" dirty="0" smtClean="0">
                <a:solidFill>
                  <a:srgbClr val="0000FF"/>
                </a:solidFill>
              </a:rPr>
              <a:t>(</a:t>
            </a:r>
            <a:r>
              <a:rPr lang="en-US" sz="3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3800" i="1" dirty="0" smtClean="0">
                <a:solidFill>
                  <a:srgbClr val="0000FF"/>
                </a:solidFill>
              </a:rPr>
              <a:t>)</a:t>
            </a:r>
            <a:r>
              <a:rPr lang="en-US" sz="3300" i="1" dirty="0" smtClean="0">
                <a:solidFill>
                  <a:srgbClr val="0000FF"/>
                </a:solidFill>
              </a:rPr>
              <a:t>.</a:t>
            </a:r>
          </a:p>
          <a:p>
            <a:pPr marL="514350" indent="-514350">
              <a:buNone/>
            </a:pPr>
            <a:r>
              <a:rPr lang="en-US" sz="2800" i="1" dirty="0" smtClean="0">
                <a:solidFill>
                  <a:srgbClr val="0000FF"/>
                </a:solidFill>
              </a:rPr>
              <a:t>     “Then all the churches will know that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am he who searches hearts and minds</a:t>
            </a:r>
            <a:r>
              <a:rPr lang="en-US" sz="2800" i="1" dirty="0" smtClean="0">
                <a:solidFill>
                  <a:srgbClr val="0000FF"/>
                </a:solidFill>
              </a:rPr>
              <a:t>, and I will repay each of you according to your deeds”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 2:23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Jesus protects His people </a:t>
            </a:r>
            <a:r>
              <a:rPr lang="en-US" sz="4000" i="1" dirty="0" smtClean="0">
                <a:solidFill>
                  <a:srgbClr val="0000FF"/>
                </a:solidFill>
              </a:rPr>
              <a:t>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000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US" sz="2800" i="1" dirty="0" smtClean="0">
                <a:solidFill>
                  <a:srgbClr val="0000FF"/>
                </a:solidFill>
              </a:rPr>
              <a:t>      “Simon, Simon, Satan has asked to sift all of you as wheat. But I have prayed for you, Simon, that your faith may not fail. And when you have turned back, strengthen your brothers”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Lk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22:31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	</a:t>
            </a:r>
            <a:r>
              <a:rPr lang="en-US" sz="2800" i="1" dirty="0" smtClean="0">
                <a:solidFill>
                  <a:srgbClr val="0000FF"/>
                </a:solidFill>
              </a:rPr>
              <a:t>“…how often I have longed to gather your children together, as a hen gathers her chicks under her wings…”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 23:37; </a:t>
            </a:r>
            <a:r>
              <a:rPr lang="en-US" sz="28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Lk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13:34</a:t>
            </a:r>
            <a:r>
              <a:rPr lang="en-US" sz="2800" i="1" dirty="0" smtClean="0">
                <a:solidFill>
                  <a:srgbClr val="0000FF"/>
                </a:solidFill>
              </a:rPr>
              <a:t>).</a:t>
            </a:r>
            <a:endParaRPr lang="en-US" sz="28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8683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How often does it double?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i="1" dirty="0" smtClean="0">
                <a:solidFill>
                  <a:srgbClr val="0000FF"/>
                </a:solidFill>
              </a:rPr>
              <a:t>Buckminster Fuller coined the concept of the “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 doubling curve</a:t>
            </a:r>
            <a:r>
              <a:rPr lang="en-US" i="1" dirty="0" smtClean="0">
                <a:solidFill>
                  <a:srgbClr val="0000FF"/>
                </a:solidFill>
              </a:rPr>
              <a:t>” in his 1982 book Critical Path. Fuller's theory is that knowledge </a:t>
            </a:r>
          </a:p>
          <a:p>
            <a:pPr>
              <a:buNone/>
            </a:pPr>
            <a:r>
              <a:rPr lang="en-US" i="1" dirty="0" smtClean="0">
                <a:solidFill>
                  <a:srgbClr val="0000FF"/>
                </a:solidFill>
              </a:rPr>
              <a:t>	doubled 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century </a:t>
            </a:r>
            <a:r>
              <a:rPr lang="en-US" i="1" dirty="0" smtClean="0">
                <a:solidFill>
                  <a:srgbClr val="0000FF"/>
                </a:solidFill>
              </a:rPr>
              <a:t>until </a:t>
            </a: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1900</a:t>
            </a:r>
            <a:r>
              <a:rPr lang="en-US" i="1" dirty="0" smtClean="0">
                <a:solidFill>
                  <a:srgbClr val="0000FF"/>
                </a:solidFill>
              </a:rPr>
              <a:t>, then </a:t>
            </a:r>
          </a:p>
          <a:p>
            <a:pPr>
              <a:buNone/>
            </a:pPr>
            <a:r>
              <a:rPr lang="en-US" i="1" dirty="0" smtClean="0">
                <a:solidFill>
                  <a:srgbClr val="0000FF"/>
                </a:solidFill>
              </a:rPr>
              <a:t>	doubled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25 years </a:t>
            </a:r>
            <a:r>
              <a:rPr lang="en-US" i="1" dirty="0" smtClean="0">
                <a:solidFill>
                  <a:srgbClr val="0000FF"/>
                </a:solidFill>
              </a:rPr>
              <a:t>by </a:t>
            </a: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1945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and </a:t>
            </a:r>
          </a:p>
          <a:p>
            <a:pPr>
              <a:buNone/>
            </a:pPr>
            <a:r>
              <a:rPr lang="en-US" i="1" dirty="0" smtClean="0">
                <a:solidFill>
                  <a:srgbClr val="0000FF"/>
                </a:solidFill>
              </a:rPr>
              <a:t>	doubled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year </a:t>
            </a:r>
            <a:r>
              <a:rPr lang="en-US" i="1" dirty="0" smtClean="0">
                <a:solidFill>
                  <a:srgbClr val="0000FF"/>
                </a:solidFill>
              </a:rPr>
              <a:t>by </a:t>
            </a: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1982</a:t>
            </a:r>
            <a:r>
              <a:rPr lang="en-US" i="1" dirty="0" smtClean="0">
                <a:solidFill>
                  <a:srgbClr val="0000FF"/>
                </a:solidFill>
              </a:rPr>
              <a:t>.</a:t>
            </a:r>
          </a:p>
          <a:p>
            <a:r>
              <a:rPr lang="en-US" i="1" dirty="0" smtClean="0">
                <a:solidFill>
                  <a:srgbClr val="0000FF"/>
                </a:solidFill>
              </a:rPr>
              <a:t>Some now say that knowledge is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doubling every day </a:t>
            </a:r>
            <a:r>
              <a:rPr lang="en-US" i="1" dirty="0" smtClean="0">
                <a:solidFill>
                  <a:srgbClr val="0000FF"/>
                </a:solidFill>
              </a:rPr>
              <a:t>due to the arrival of the internet.</a:t>
            </a:r>
            <a:endParaRPr lang="en-US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s139-knowledge-doubl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39847"/>
            <a:ext cx="9144000" cy="49783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371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5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Wonderful </a:t>
            </a:r>
            <a:r>
              <a:rPr lang="en-US" sz="5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sz="5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  <a:r>
              <a:rPr lang="en-US" sz="5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3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i="1" dirty="0" smtClean="0">
                <a:solidFill>
                  <a:srgbClr val="0000FF"/>
                </a:solidFill>
              </a:rPr>
              <a:t>“Such </a:t>
            </a:r>
            <a:r>
              <a:rPr lang="en-US" sz="2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</a:t>
            </a:r>
            <a:r>
              <a:rPr lang="en-US" sz="2700" i="1" dirty="0" smtClean="0">
                <a:solidFill>
                  <a:srgbClr val="0000FF"/>
                </a:solidFill>
              </a:rPr>
              <a:t> is </a:t>
            </a:r>
            <a:r>
              <a:rPr lang="en-US" sz="2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wonderful </a:t>
            </a:r>
            <a:r>
              <a:rPr lang="en-US" sz="2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sz="2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  <a:r>
              <a:rPr lang="en-US" sz="2700" i="1" dirty="0" smtClean="0">
                <a:solidFill>
                  <a:srgbClr val="0000FF"/>
                </a:solidFill>
              </a:rPr>
              <a:t>…” “…your works are </a:t>
            </a:r>
            <a:r>
              <a:rPr lang="en-US" sz="2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wonderful</a:t>
            </a:r>
            <a:r>
              <a:rPr lang="en-US" sz="2700" i="1" dirty="0" smtClean="0">
                <a:solidFill>
                  <a:srgbClr val="0000FF"/>
                </a:solidFill>
              </a:rPr>
              <a:t>”</a:t>
            </a:r>
            <a:r>
              <a:rPr lang="en-US" sz="2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27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6, 14</a:t>
            </a:r>
            <a:r>
              <a:rPr lang="en-US" sz="2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81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knows all </a:t>
            </a:r>
            <a:r>
              <a:rPr lang="en-US" sz="4400" i="1" dirty="0" smtClean="0">
                <a:solidFill>
                  <a:srgbClr val="0000FF"/>
                </a:solidFill>
              </a:rPr>
              <a:t>[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omniscient</a:t>
            </a:r>
            <a:r>
              <a:rPr lang="en-US" sz="4400" b="1" i="1" dirty="0" smtClean="0">
                <a:solidFill>
                  <a:srgbClr val="0000FF"/>
                </a:solidFill>
              </a:rPr>
              <a:t> </a:t>
            </a:r>
            <a:r>
              <a:rPr lang="en-US" sz="4400" i="1" dirty="0" smtClean="0">
                <a:solidFill>
                  <a:srgbClr val="0000FF"/>
                </a:solidFill>
              </a:rPr>
              <a:t>(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1-6</a:t>
            </a:r>
            <a:r>
              <a:rPr lang="en-US" sz="4400" i="1" dirty="0" smtClean="0">
                <a:solidFill>
                  <a:srgbClr val="0000FF"/>
                </a:solidFill>
              </a:rPr>
              <a:t>)].</a:t>
            </a:r>
            <a:r>
              <a:rPr lang="en-US" sz="4000" i="1" dirty="0" smtClean="0">
                <a:solidFill>
                  <a:srgbClr val="0000FF"/>
                </a:solidFill>
              </a:rPr>
              <a:t> </a:t>
            </a:r>
            <a:r>
              <a:rPr lang="en-US" sz="4000" i="1" dirty="0" smtClean="0">
                <a:solidFill>
                  <a:srgbClr val="00B050"/>
                </a:solidFill>
              </a:rPr>
              <a:t>The </a:t>
            </a:r>
            <a:r>
              <a:rPr lang="en-US" sz="40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all-seeing</a:t>
            </a:r>
            <a:r>
              <a:rPr lang="en-US" sz="4000" i="1" dirty="0" smtClean="0">
                <a:solidFill>
                  <a:srgbClr val="0000FF"/>
                </a:solidFill>
              </a:rPr>
              <a:t>.</a:t>
            </a:r>
            <a:endParaRPr lang="en-US" sz="4000" dirty="0" smtClean="0">
              <a:solidFill>
                <a:srgbClr val="0000F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present everywhere </a:t>
            </a:r>
            <a:r>
              <a:rPr lang="en-US" sz="4400" i="1" dirty="0" smtClean="0">
                <a:solidFill>
                  <a:srgbClr val="0000FF"/>
                </a:solidFill>
              </a:rPr>
              <a:t>[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omnipresent</a:t>
            </a:r>
            <a:r>
              <a:rPr lang="en-US" sz="4400" b="1" i="1" dirty="0" smtClean="0">
                <a:solidFill>
                  <a:srgbClr val="0000FF"/>
                </a:solidFill>
              </a:rPr>
              <a:t> </a:t>
            </a:r>
            <a:r>
              <a:rPr lang="en-US" sz="4400" i="1" dirty="0" smtClean="0">
                <a:solidFill>
                  <a:srgbClr val="0000FF"/>
                </a:solidFill>
              </a:rPr>
              <a:t>(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7-12</a:t>
            </a:r>
            <a:r>
              <a:rPr lang="en-US" sz="4400" i="1" dirty="0" smtClean="0">
                <a:solidFill>
                  <a:srgbClr val="0000FF"/>
                </a:solidFill>
              </a:rPr>
              <a:t>)]. </a:t>
            </a:r>
            <a:r>
              <a:rPr lang="en-US" sz="4000" i="1" dirty="0" smtClean="0">
                <a:solidFill>
                  <a:srgbClr val="00B050"/>
                </a:solidFill>
              </a:rPr>
              <a:t>The </a:t>
            </a:r>
            <a:r>
              <a:rPr lang="en-US" sz="40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all-present</a:t>
            </a:r>
            <a:r>
              <a:rPr lang="en-US" sz="4000" i="1" dirty="0" smtClean="0">
                <a:solidFill>
                  <a:srgbClr val="0000FF"/>
                </a:solidFill>
              </a:rPr>
              <a:t>. </a:t>
            </a:r>
            <a:endParaRPr lang="en-US" sz="4000" dirty="0" smtClean="0">
              <a:solidFill>
                <a:srgbClr val="0000F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all powerful </a:t>
            </a:r>
            <a:r>
              <a:rPr lang="en-US" sz="4400" i="1" dirty="0" smtClean="0">
                <a:solidFill>
                  <a:srgbClr val="0000FF"/>
                </a:solidFill>
              </a:rPr>
              <a:t>[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omnipotent</a:t>
            </a:r>
            <a:r>
              <a:rPr lang="en-US" sz="4400" b="1" i="1" dirty="0" smtClean="0">
                <a:solidFill>
                  <a:srgbClr val="0000FF"/>
                </a:solidFill>
              </a:rPr>
              <a:t> </a:t>
            </a:r>
            <a:r>
              <a:rPr lang="en-US" sz="4400" i="1" dirty="0" smtClean="0">
                <a:solidFill>
                  <a:srgbClr val="0000FF"/>
                </a:solidFill>
              </a:rPr>
              <a:t>(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13-18</a:t>
            </a:r>
            <a:r>
              <a:rPr lang="en-US" sz="4400" i="1" dirty="0" smtClean="0">
                <a:solidFill>
                  <a:srgbClr val="0000FF"/>
                </a:solidFill>
              </a:rPr>
              <a:t>)]. </a:t>
            </a:r>
            <a:r>
              <a:rPr lang="en-US" sz="4000" i="1" dirty="0" smtClean="0">
                <a:solidFill>
                  <a:srgbClr val="00B050"/>
                </a:solidFill>
              </a:rPr>
              <a:t>The </a:t>
            </a:r>
            <a:r>
              <a:rPr lang="en-US" sz="40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all-creative</a:t>
            </a:r>
            <a:r>
              <a:rPr lang="en-US" sz="4000" i="1" dirty="0" smtClean="0">
                <a:solidFill>
                  <a:srgbClr val="0000FF"/>
                </a:solidFill>
              </a:rPr>
              <a:t>.</a:t>
            </a:r>
            <a:endParaRPr lang="en-US" sz="4000" dirty="0" smtClean="0">
              <a:solidFill>
                <a:srgbClr val="0000F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 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</a:t>
            </a:r>
            <a:r>
              <a:rPr lang="en-US" sz="4400" b="1" i="1" dirty="0" smtClean="0">
                <a:solidFill>
                  <a:srgbClr val="0000FF"/>
                </a:solidFill>
              </a:rPr>
              <a:t> </a:t>
            </a:r>
            <a:r>
              <a:rPr lang="en-US" sz="4400" i="1" dirty="0" smtClean="0">
                <a:solidFill>
                  <a:srgbClr val="0000FF"/>
                </a:solidFill>
              </a:rPr>
              <a:t>(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19-24</a:t>
            </a:r>
            <a:r>
              <a:rPr lang="en-US" sz="4400" i="1" dirty="0" smtClean="0">
                <a:solidFill>
                  <a:srgbClr val="0000FF"/>
                </a:solidFill>
              </a:rPr>
              <a:t>). </a:t>
            </a:r>
            <a:r>
              <a:rPr lang="en-US" sz="4000" i="1" dirty="0" smtClean="0">
                <a:solidFill>
                  <a:srgbClr val="00B050"/>
                </a:solidFill>
              </a:rPr>
              <a:t>The</a:t>
            </a:r>
            <a:r>
              <a:rPr lang="en-US" sz="40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all-holy</a:t>
            </a:r>
            <a:r>
              <a:rPr lang="en-US" sz="4000" i="1" dirty="0" smtClean="0">
                <a:solidFill>
                  <a:srgbClr val="0000FF"/>
                </a:solidFill>
              </a:rPr>
              <a:t>.</a:t>
            </a:r>
            <a:endParaRPr lang="en-US" sz="40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the all-knowing</a:t>
            </a:r>
            <a:r>
              <a:rPr lang="en-US" sz="4000" b="1" i="1" dirty="0" smtClean="0">
                <a:solidFill>
                  <a:srgbClr val="0000FF"/>
                </a:solidFill>
              </a:rPr>
              <a:t> </a:t>
            </a:r>
            <a:r>
              <a:rPr lang="en-US" sz="4000" i="1" dirty="0" smtClean="0">
                <a:solidFill>
                  <a:srgbClr val="0000FF"/>
                </a:solidFill>
              </a:rPr>
              <a:t>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1-6</a:t>
            </a:r>
            <a:r>
              <a:rPr lang="en-US" sz="4000" i="1" dirty="0" smtClean="0">
                <a:solidFill>
                  <a:srgbClr val="0000FF"/>
                </a:solidFill>
              </a:rPr>
              <a:t>)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omniscience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867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400" i="1" u="sng" dirty="0" smtClean="0">
                <a:solidFill>
                  <a:srgbClr val="0000FF"/>
                </a:solidFill>
              </a:rPr>
              <a:t>You</a:t>
            </a:r>
            <a:r>
              <a:rPr lang="en-US" sz="4400" i="1" dirty="0" smtClean="0">
                <a:solidFill>
                  <a:srgbClr val="0000FF"/>
                </a:solidFill>
              </a:rPr>
              <a:t> have 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searched</a:t>
            </a:r>
            <a:r>
              <a:rPr lang="en-US" sz="4400" i="1" dirty="0" smtClean="0">
                <a:solidFill>
                  <a:srgbClr val="0000FF"/>
                </a:solidFill>
              </a:rPr>
              <a:t> me, </a:t>
            </a:r>
            <a:r>
              <a:rPr lang="en-US" sz="4400" i="1" cap="small" dirty="0" smtClean="0">
                <a:solidFill>
                  <a:srgbClr val="0000FF"/>
                </a:solidFill>
              </a:rPr>
              <a:t>Lord</a:t>
            </a:r>
            <a:r>
              <a:rPr lang="en-US" sz="4400" i="1" dirty="0" smtClean="0">
                <a:solidFill>
                  <a:srgbClr val="0000FF"/>
                </a:solidFill>
              </a:rPr>
              <a:t>, and </a:t>
            </a:r>
            <a:r>
              <a:rPr lang="en-US" sz="4400" i="1" u="sng" dirty="0" smtClean="0">
                <a:solidFill>
                  <a:srgbClr val="0000FF"/>
                </a:solidFill>
              </a:rPr>
              <a:t>you</a:t>
            </a:r>
            <a:r>
              <a:rPr lang="en-US" sz="4400" i="1" dirty="0" smtClean="0">
                <a:solidFill>
                  <a:srgbClr val="0000FF"/>
                </a:solidFill>
              </a:rPr>
              <a:t> 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[</a:t>
            </a:r>
            <a:r>
              <a:rPr lang="en-US" sz="36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yāḏaʿ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36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947x</a:t>
            </a:r>
            <a:r>
              <a:rPr lang="en-US" sz="3600" i="1" dirty="0" smtClean="0">
                <a:solidFill>
                  <a:srgbClr val="0000FF"/>
                </a:solidFill>
              </a:rPr>
              <a:t>] </a:t>
            </a:r>
            <a:r>
              <a:rPr lang="en-US" sz="4400" i="1" dirty="0" smtClean="0">
                <a:solidFill>
                  <a:srgbClr val="0000FF"/>
                </a:solidFill>
              </a:rPr>
              <a:t>me</a:t>
            </a:r>
            <a:r>
              <a:rPr lang="en-US" sz="4000" i="1" dirty="0" smtClean="0">
                <a:solidFill>
                  <a:srgbClr val="0000FF"/>
                </a:solidFill>
              </a:rPr>
              <a:t>. </a:t>
            </a:r>
            <a:r>
              <a:rPr lang="en-US" sz="4000" b="1" i="1" baseline="30000" dirty="0" smtClean="0">
                <a:solidFill>
                  <a:srgbClr val="C00000"/>
                </a:solidFill>
              </a:rPr>
              <a:t>2</a:t>
            </a:r>
            <a:r>
              <a:rPr lang="en-US" sz="40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400" i="1" u="sng" dirty="0" smtClean="0">
                <a:solidFill>
                  <a:srgbClr val="0000FF"/>
                </a:solidFill>
              </a:rPr>
              <a:t>You</a:t>
            </a:r>
            <a:r>
              <a:rPr lang="en-US" sz="4400" i="1" dirty="0" smtClean="0">
                <a:solidFill>
                  <a:srgbClr val="0000FF"/>
                </a:solidFill>
              </a:rPr>
              <a:t> 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</a:t>
            </a:r>
            <a:r>
              <a:rPr lang="en-US" sz="4400" i="1" dirty="0" smtClean="0">
                <a:solidFill>
                  <a:srgbClr val="0000FF"/>
                </a:solidFill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[</a:t>
            </a:r>
            <a:r>
              <a:rPr lang="en-US" sz="3600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yāḏaʿ</a:t>
            </a:r>
            <a:r>
              <a:rPr lang="en-US" sz="3600" i="1" dirty="0" smtClean="0">
                <a:solidFill>
                  <a:srgbClr val="0000FF"/>
                </a:solidFill>
              </a:rPr>
              <a:t>] </a:t>
            </a:r>
            <a:r>
              <a:rPr lang="en-US" sz="4000" i="1" dirty="0" smtClean="0">
                <a:solidFill>
                  <a:srgbClr val="0000FF"/>
                </a:solidFill>
              </a:rPr>
              <a:t>when I sit and when I rise; </a:t>
            </a:r>
            <a:r>
              <a:rPr lang="en-US" sz="4000" i="1" u="sng" dirty="0" smtClean="0">
                <a:solidFill>
                  <a:srgbClr val="0000FF"/>
                </a:solidFill>
              </a:rPr>
              <a:t>you</a:t>
            </a:r>
            <a:r>
              <a:rPr lang="en-US" sz="4000" i="1" dirty="0" smtClean="0">
                <a:solidFill>
                  <a:srgbClr val="0000FF"/>
                </a:solidFill>
              </a:rPr>
              <a:t>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perceive</a:t>
            </a:r>
            <a:r>
              <a:rPr lang="en-US" sz="4000" i="1" dirty="0" smtClean="0">
                <a:solidFill>
                  <a:srgbClr val="0000FF"/>
                </a:solidFill>
              </a:rPr>
              <a:t> my thoughts from afar.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3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u="sng" dirty="0" smtClean="0">
                <a:solidFill>
                  <a:srgbClr val="0000FF"/>
                </a:solidFill>
              </a:rPr>
              <a:t>You</a:t>
            </a:r>
            <a:r>
              <a:rPr lang="en-US" i="1" dirty="0" smtClean="0">
                <a:solidFill>
                  <a:srgbClr val="0000FF"/>
                </a:solidFill>
              </a:rPr>
              <a:t>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discern</a:t>
            </a:r>
            <a:r>
              <a:rPr lang="en-US" i="1" dirty="0" smtClean="0">
                <a:solidFill>
                  <a:srgbClr val="0000FF"/>
                </a:solidFill>
              </a:rPr>
              <a:t> my going out and my lying down; </a:t>
            </a:r>
            <a:r>
              <a:rPr lang="en-US" i="1" u="sng" dirty="0" smtClean="0">
                <a:solidFill>
                  <a:srgbClr val="0000FF"/>
                </a:solidFill>
              </a:rPr>
              <a:t>you</a:t>
            </a:r>
            <a:r>
              <a:rPr lang="en-US" i="1" dirty="0" smtClean="0">
                <a:solidFill>
                  <a:srgbClr val="0000FF"/>
                </a:solidFill>
              </a:rPr>
              <a:t> are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familiar</a:t>
            </a:r>
            <a:r>
              <a:rPr lang="en-US" i="1" dirty="0" smtClean="0">
                <a:solidFill>
                  <a:srgbClr val="0000FF"/>
                </a:solidFill>
              </a:rPr>
              <a:t> with all my ways.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4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Before a word is on my tongue </a:t>
            </a:r>
            <a:r>
              <a:rPr lang="en-US" i="1" u="sng" dirty="0" smtClean="0">
                <a:solidFill>
                  <a:srgbClr val="0000FF"/>
                </a:solidFill>
              </a:rPr>
              <a:t>you</a:t>
            </a:r>
            <a:r>
              <a:rPr lang="en-US" i="1" dirty="0" smtClean="0">
                <a:solidFill>
                  <a:srgbClr val="0000FF"/>
                </a:solidFill>
              </a:rPr>
              <a:t>, </a:t>
            </a:r>
            <a:r>
              <a:rPr lang="en-US" i="1" cap="small" dirty="0" smtClean="0">
                <a:solidFill>
                  <a:srgbClr val="0000FF"/>
                </a:solidFill>
              </a:rPr>
              <a:t>Lord</a:t>
            </a:r>
            <a:r>
              <a:rPr lang="en-US" i="1" dirty="0" smtClean="0">
                <a:solidFill>
                  <a:srgbClr val="0000FF"/>
                </a:solidFill>
              </a:rPr>
              <a:t>,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</a:t>
            </a:r>
            <a:r>
              <a:rPr lang="en-US" i="1" dirty="0" smtClean="0">
                <a:solidFill>
                  <a:srgbClr val="0000FF"/>
                </a:solidFill>
              </a:rPr>
              <a:t> [</a:t>
            </a:r>
            <a:r>
              <a:rPr lang="en-US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yāḏaʿ</a:t>
            </a:r>
            <a:r>
              <a:rPr lang="en-US" i="1" dirty="0" smtClean="0">
                <a:solidFill>
                  <a:srgbClr val="0000FF"/>
                </a:solidFill>
              </a:rPr>
              <a:t>] it completely.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5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u="sng" dirty="0" smtClean="0">
                <a:solidFill>
                  <a:srgbClr val="0000FF"/>
                </a:solidFill>
              </a:rPr>
              <a:t>You</a:t>
            </a:r>
            <a:r>
              <a:rPr lang="en-US" i="1" dirty="0" smtClean="0">
                <a:solidFill>
                  <a:srgbClr val="0000FF"/>
                </a:solidFill>
              </a:rPr>
              <a:t> hem me in behind and before, and </a:t>
            </a:r>
            <a:r>
              <a:rPr lang="en-US" i="1" u="sng" dirty="0" smtClean="0">
                <a:solidFill>
                  <a:srgbClr val="0000FF"/>
                </a:solidFill>
              </a:rPr>
              <a:t>you</a:t>
            </a:r>
            <a:r>
              <a:rPr lang="en-US" i="1" dirty="0" smtClean="0">
                <a:solidFill>
                  <a:srgbClr val="0000FF"/>
                </a:solidFill>
              </a:rPr>
              <a:t> lay your hand upon me. [“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i="1" dirty="0" smtClean="0">
                <a:solidFill>
                  <a:srgbClr val="0000FF"/>
                </a:solidFill>
              </a:rPr>
              <a:t>” </a:t>
            </a: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9x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in </a:t>
            </a: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vs</a:t>
            </a:r>
            <a:r>
              <a:rPr lang="en-US" i="1" dirty="0" smtClean="0">
                <a:solidFill>
                  <a:srgbClr val="0000FF"/>
                </a:solidFill>
              </a:rPr>
              <a:t>.]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6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000" i="1" dirty="0" smtClean="0">
                <a:solidFill>
                  <a:srgbClr val="0000FF"/>
                </a:solidFill>
              </a:rPr>
              <a:t>Such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</a:t>
            </a:r>
            <a:r>
              <a:rPr lang="en-US" sz="4000" i="1" dirty="0" smtClean="0">
                <a:solidFill>
                  <a:srgbClr val="0000FF"/>
                </a:solidFill>
              </a:rPr>
              <a:t> is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wonderful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 smtClean="0">
                <a:solidFill>
                  <a:srgbClr val="0000FF"/>
                </a:solidFill>
              </a:rPr>
              <a:t>too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lofty</a:t>
            </a:r>
            <a:r>
              <a:rPr lang="en-US" i="1" dirty="0" smtClean="0">
                <a:solidFill>
                  <a:srgbClr val="0000FF"/>
                </a:solidFill>
              </a:rPr>
              <a:t> [high] for me to attain</a:t>
            </a:r>
            <a:r>
              <a:rPr lang="en-US" sz="2800" i="1" dirty="0" smtClean="0">
                <a:solidFill>
                  <a:srgbClr val="0000FF"/>
                </a:solidFill>
              </a:rPr>
              <a:t> </a:t>
            </a:r>
            <a:r>
              <a:rPr lang="en-US" sz="2600" i="1" dirty="0" smtClean="0">
                <a:solidFill>
                  <a:srgbClr val="0000FF"/>
                </a:solidFill>
              </a:rPr>
              <a:t>[</a:t>
            </a:r>
            <a:r>
              <a:rPr lang="en-US" sz="2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en-US" sz="2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i="1" dirty="0" smtClean="0">
                <a:solidFill>
                  <a:srgbClr val="0000FF"/>
                </a:solidFill>
              </a:rPr>
              <a:t>personal pronouns].</a:t>
            </a:r>
            <a:endParaRPr lang="en-US" sz="26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71600"/>
            <a:ext cx="9144000" cy="609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does God's omniscience teach us about His knowledge?</a:t>
            </a:r>
            <a:endParaRPr lang="en-US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382000" cy="4724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Immeasurable</a:t>
            </a:r>
            <a:r>
              <a:rPr lang="en-US" sz="4000" i="1" dirty="0" smtClean="0">
                <a:solidFill>
                  <a:srgbClr val="0000FF"/>
                </a:solidFill>
              </a:rPr>
              <a:t>.</a:t>
            </a:r>
            <a:endParaRPr lang="en-US" sz="4000" dirty="0" smtClean="0">
              <a:solidFill>
                <a:srgbClr val="0000F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Instructional</a:t>
            </a:r>
            <a:r>
              <a:rPr lang="en-US" i="1" dirty="0" smtClean="0">
                <a:solidFill>
                  <a:srgbClr val="0000FF"/>
                </a:solidFill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(“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sz="3600" i="1" dirty="0" smtClean="0">
                <a:solidFill>
                  <a:srgbClr val="0000FF"/>
                </a:solidFill>
              </a:rPr>
              <a:t>” </a:t>
            </a:r>
            <a:r>
              <a:rPr lang="en-U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9x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in 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 1-5</a:t>
            </a:r>
            <a:r>
              <a:rPr lang="en-US" sz="3600" i="1" dirty="0" smtClean="0">
                <a:solidFill>
                  <a:srgbClr val="0000FF"/>
                </a:solidFill>
              </a:rPr>
              <a:t>).</a:t>
            </a:r>
            <a:endParaRPr lang="en-US" sz="3600" dirty="0" smtClean="0">
              <a:solidFill>
                <a:srgbClr val="0000F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Intimate</a:t>
            </a:r>
            <a:r>
              <a:rPr lang="en-US" i="1" dirty="0" smtClean="0">
                <a:solidFill>
                  <a:srgbClr val="0000FF"/>
                </a:solidFill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(</a:t>
            </a:r>
            <a:r>
              <a:rPr lang="en-U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personal pronouns in 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 1-6</a:t>
            </a:r>
            <a:r>
              <a:rPr lang="en-US" sz="3600" i="1" dirty="0" smtClean="0">
                <a:solidFill>
                  <a:srgbClr val="0000FF"/>
                </a:solidFill>
              </a:rPr>
              <a:t>). </a:t>
            </a:r>
            <a:endParaRPr lang="en-US" sz="3600" dirty="0" smtClean="0">
              <a:solidFill>
                <a:srgbClr val="0000F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Inspirational</a:t>
            </a:r>
            <a:r>
              <a:rPr lang="en-US" i="1" dirty="0" smtClean="0">
                <a:solidFill>
                  <a:srgbClr val="0000FF"/>
                </a:solidFill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 5-6</a:t>
            </a:r>
            <a:r>
              <a:rPr lang="en-US" sz="3600" i="1" dirty="0" smtClean="0">
                <a:solidFill>
                  <a:srgbClr val="0000FF"/>
                </a:solidFill>
              </a:rPr>
              <a:t>, 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en-US" sz="3600" i="1" dirty="0" smtClean="0">
                <a:solidFill>
                  <a:srgbClr val="0000FF"/>
                </a:solidFill>
              </a:rPr>
              <a:t>, 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23-24</a:t>
            </a:r>
            <a:r>
              <a:rPr lang="en-US" sz="3600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/>
            <a:r>
              <a:rPr lang="en-US" sz="3600" i="1" dirty="0" smtClean="0">
                <a:solidFill>
                  <a:srgbClr val="0000FF"/>
                </a:solidFill>
              </a:rPr>
              <a:t>Since God’s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ability</a:t>
            </a:r>
            <a:r>
              <a:rPr lang="en-US" sz="3600" i="1" dirty="0" smtClean="0">
                <a:solidFill>
                  <a:srgbClr val="0000FF"/>
                </a:solidFill>
              </a:rPr>
              <a:t> transcends my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reality</a:t>
            </a:r>
            <a:r>
              <a:rPr lang="en-US" sz="3600" i="1" dirty="0" smtClean="0">
                <a:solidFill>
                  <a:srgbClr val="0000FF"/>
                </a:solidFill>
              </a:rPr>
              <a:t> it’s best to bow to his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immensity</a:t>
            </a:r>
            <a:r>
              <a:rPr lang="en-US" sz="3600" i="1" dirty="0" smtClean="0">
                <a:solidFill>
                  <a:srgbClr val="0000FF"/>
                </a:solidFill>
              </a:rPr>
              <a:t>.</a:t>
            </a:r>
            <a:endParaRPr lang="en-US" sz="3600" dirty="0" smtClean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0"/>
            <a:ext cx="8991599" cy="1384995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it scary that God knows everything about you?</a:t>
            </a:r>
            <a:endParaRPr lang="en-US" sz="2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en-US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you want your children, parents, spouse or friends to know your every thought and desire just like God does?</a:t>
            </a:r>
            <a:endParaRPr lang="en-US" sz="2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159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9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9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the all-present (</a:t>
            </a:r>
            <a:r>
              <a:rPr lang="en-US" sz="39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7-12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  <a:r>
              <a:rPr lang="en-US" sz="39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omnipresence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9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89037"/>
            <a:ext cx="9144000" cy="53641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sz="7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GODISNOWHERE</a:t>
            </a:r>
          </a:p>
          <a:p>
            <a:pPr algn="ctr">
              <a:buNone/>
            </a:pPr>
            <a:r>
              <a:rPr lang="en-US" sz="7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GODIS</a:t>
            </a:r>
            <a:r>
              <a:rPr lang="en-US" sz="7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NOWHERE</a:t>
            </a:r>
          </a:p>
          <a:p>
            <a:pPr algn="ctr">
              <a:buNone/>
            </a:pPr>
            <a:r>
              <a:rPr lang="en-US" sz="7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GODIS</a:t>
            </a:r>
            <a:r>
              <a:rPr lang="en-US" sz="7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</a:t>
            </a:r>
            <a:r>
              <a:rPr lang="en-US" sz="7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</a:t>
            </a:r>
            <a:endParaRPr lang="en-US" sz="60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6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</a:t>
            </a:r>
            <a:r>
              <a:rPr lang="en-US" sz="6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6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</a:t>
            </a:r>
            <a:r>
              <a:rPr lang="en-US" sz="6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6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59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9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9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the all-present (</a:t>
            </a:r>
            <a:r>
              <a:rPr lang="en-US" sz="39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7-12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  <a:r>
              <a:rPr lang="en-US" sz="39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omnipresence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9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7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</a:t>
            </a:r>
            <a:r>
              <a:rPr lang="en-US" i="1" dirty="0" smtClean="0">
                <a:solidFill>
                  <a:srgbClr val="0000FF"/>
                </a:solidFill>
              </a:rPr>
              <a:t> can I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r>
              <a:rPr lang="en-US" i="1" dirty="0" smtClean="0">
                <a:solidFill>
                  <a:srgbClr val="0000FF"/>
                </a:solidFill>
              </a:rPr>
              <a:t> from your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  <a:r>
              <a:rPr lang="en-US" i="1" dirty="0" smtClean="0">
                <a:solidFill>
                  <a:srgbClr val="0000FF"/>
                </a:solidFill>
              </a:rPr>
              <a:t>?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    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</a:t>
            </a:r>
            <a:r>
              <a:rPr lang="en-US" i="1" dirty="0" smtClean="0">
                <a:solidFill>
                  <a:srgbClr val="0000FF"/>
                </a:solidFill>
              </a:rPr>
              <a:t> can I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flee</a:t>
            </a:r>
            <a:r>
              <a:rPr lang="en-US" i="1" dirty="0" smtClean="0">
                <a:solidFill>
                  <a:srgbClr val="0000FF"/>
                </a:solidFill>
              </a:rPr>
              <a:t> from your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presence</a:t>
            </a:r>
            <a:r>
              <a:rPr lang="en-US" i="1" dirty="0" smtClean="0">
                <a:solidFill>
                  <a:srgbClr val="0000FF"/>
                </a:solidFill>
              </a:rPr>
              <a:t> [</a:t>
            </a:r>
            <a:r>
              <a:rPr lang="en-US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</a:t>
            </a:r>
            <a:r>
              <a:rPr lang="en-US" i="1" dirty="0" smtClean="0">
                <a:solidFill>
                  <a:srgbClr val="0000FF"/>
                </a:solidFill>
              </a:rPr>
              <a:t>]?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8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If I go up to the heavens, you are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</a:t>
            </a:r>
            <a:r>
              <a:rPr lang="en-US" i="1" dirty="0" smtClean="0">
                <a:solidFill>
                  <a:srgbClr val="0000FF"/>
                </a:solidFill>
              </a:rPr>
              <a:t>;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    if I make my bed in the depths[</a:t>
            </a:r>
            <a:r>
              <a:rPr lang="en-US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šᵊ'ôl</a:t>
            </a:r>
            <a:r>
              <a:rPr lang="en-US" i="1" dirty="0" smtClean="0">
                <a:solidFill>
                  <a:srgbClr val="0000FF"/>
                </a:solidFill>
              </a:rPr>
              <a:t>], you are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</a:t>
            </a:r>
            <a:r>
              <a:rPr lang="en-US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9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If I rise on the wings of the dawn,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    if I settle on the far side of the sea,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10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even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</a:t>
            </a:r>
            <a:r>
              <a:rPr lang="en-US" i="1" dirty="0" smtClean="0">
                <a:solidFill>
                  <a:srgbClr val="0000FF"/>
                </a:solidFill>
              </a:rPr>
              <a:t> your hand will guide me,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    your right hand will hold me fast.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11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If I say, “Surely the darkness will hide me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    and the light become night around me,”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12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even the darkness will not be dark to you;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    the night will shine like the day,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    for darkness is as light to you.</a:t>
            </a:r>
            <a:endParaRPr lang="en-US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Hound</a:t>
            </a: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Heaven</a:t>
            </a: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Francis Thompson</a:t>
            </a:r>
            <a:endParaRPr lang="en-US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914400"/>
            <a:ext cx="4495800" cy="5943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>
                <a:solidFill>
                  <a:srgbClr val="0000FF"/>
                </a:solidFill>
              </a:rPr>
              <a:t>I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fled</a:t>
            </a:r>
            <a:r>
              <a:rPr lang="en-US" i="1" dirty="0" smtClean="0">
                <a:solidFill>
                  <a:srgbClr val="0000FF"/>
                </a:solidFill>
              </a:rPr>
              <a:t> Him, down the nights and down the days;</a:t>
            </a:r>
          </a:p>
          <a:p>
            <a:pPr>
              <a:buNone/>
            </a:pPr>
            <a:r>
              <a:rPr lang="en-US" i="1" dirty="0" smtClean="0">
                <a:solidFill>
                  <a:srgbClr val="0000FF"/>
                </a:solidFill>
              </a:rPr>
              <a:t>I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fled</a:t>
            </a:r>
            <a:r>
              <a:rPr lang="en-US" i="1" dirty="0" smtClean="0">
                <a:solidFill>
                  <a:srgbClr val="0000FF"/>
                </a:solidFill>
              </a:rPr>
              <a:t> Him, down the arches of the years; </a:t>
            </a:r>
          </a:p>
          <a:p>
            <a:pPr>
              <a:buNone/>
            </a:pPr>
            <a:r>
              <a:rPr lang="en-US" i="1" dirty="0" smtClean="0">
                <a:solidFill>
                  <a:srgbClr val="0000FF"/>
                </a:solidFill>
              </a:rPr>
              <a:t>I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fled</a:t>
            </a:r>
            <a:r>
              <a:rPr lang="en-US" i="1" dirty="0" smtClean="0">
                <a:solidFill>
                  <a:srgbClr val="0000FF"/>
                </a:solidFill>
              </a:rPr>
              <a:t> Him, down the labyrinthine ways </a:t>
            </a:r>
          </a:p>
          <a:p>
            <a:pPr>
              <a:buNone/>
            </a:pPr>
            <a:r>
              <a:rPr lang="en-US" i="1" dirty="0" smtClean="0">
                <a:solidFill>
                  <a:srgbClr val="0000FF"/>
                </a:solidFill>
              </a:rPr>
              <a:t>Of my own mind; and in the mist of tears </a:t>
            </a:r>
          </a:p>
          <a:p>
            <a:pPr>
              <a:buNone/>
            </a:pPr>
            <a:r>
              <a:rPr lang="en-US" i="1" dirty="0" smtClean="0">
                <a:solidFill>
                  <a:srgbClr val="0000FF"/>
                </a:solidFill>
              </a:rPr>
              <a:t>I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hid</a:t>
            </a:r>
            <a:r>
              <a:rPr lang="en-US" i="1" dirty="0" smtClean="0">
                <a:solidFill>
                  <a:srgbClr val="0000FF"/>
                </a:solidFill>
              </a:rPr>
              <a:t> from Him, and under running laughter. </a:t>
            </a:r>
          </a:p>
          <a:p>
            <a:pPr>
              <a:buNone/>
            </a:pPr>
            <a:r>
              <a:rPr lang="en-US" i="1" dirty="0" smtClean="0">
                <a:solidFill>
                  <a:srgbClr val="0000FF"/>
                </a:solidFill>
              </a:rPr>
              <a:t>Up </a:t>
            </a:r>
            <a:r>
              <a:rPr lang="en-US" i="1" dirty="0" err="1" smtClean="0">
                <a:solidFill>
                  <a:srgbClr val="0000FF"/>
                </a:solidFill>
              </a:rPr>
              <a:t>vistaed</a:t>
            </a:r>
            <a:r>
              <a:rPr lang="en-US" i="1" dirty="0" smtClean="0">
                <a:solidFill>
                  <a:srgbClr val="0000FF"/>
                </a:solidFill>
              </a:rPr>
              <a:t> hopes I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sped</a:t>
            </a:r>
            <a:r>
              <a:rPr lang="en-US" i="1" dirty="0" smtClean="0">
                <a:solidFill>
                  <a:srgbClr val="0000FF"/>
                </a:solidFill>
              </a:rPr>
              <a:t>; </a:t>
            </a:r>
          </a:p>
          <a:p>
            <a:pPr>
              <a:buNone/>
            </a:pPr>
            <a:r>
              <a:rPr lang="en-US" i="1" dirty="0" smtClean="0">
                <a:solidFill>
                  <a:srgbClr val="0000FF"/>
                </a:solidFill>
              </a:rPr>
              <a:t>And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shot</a:t>
            </a:r>
            <a:r>
              <a:rPr lang="en-US" i="1" dirty="0" smtClean="0">
                <a:solidFill>
                  <a:srgbClr val="0000FF"/>
                </a:solidFill>
              </a:rPr>
              <a:t>, precipitated,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495800" cy="5943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3600" i="1" dirty="0" smtClean="0">
                <a:solidFill>
                  <a:srgbClr val="0000FF"/>
                </a:solidFill>
              </a:rPr>
              <a:t>Shade of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hand</a:t>
            </a:r>
            <a:r>
              <a:rPr lang="en-US" sz="3600" i="1" dirty="0" smtClean="0">
                <a:solidFill>
                  <a:srgbClr val="0000FF"/>
                </a:solidFill>
              </a:rPr>
              <a:t>,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outstretched</a:t>
            </a:r>
            <a:r>
              <a:rPr lang="en-US" sz="3600" i="1" dirty="0" smtClean="0">
                <a:solidFill>
                  <a:srgbClr val="0000FF"/>
                </a:solidFill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caressingly</a:t>
            </a:r>
            <a:r>
              <a:rPr lang="en-US" sz="3600" i="1" dirty="0" smtClean="0">
                <a:solidFill>
                  <a:srgbClr val="0000FF"/>
                </a:solidFill>
              </a:rPr>
              <a:t>? </a:t>
            </a:r>
          </a:p>
          <a:p>
            <a:pPr>
              <a:buNone/>
            </a:pPr>
            <a:r>
              <a:rPr lang="en-US" sz="3600" i="1" dirty="0" smtClean="0">
                <a:solidFill>
                  <a:srgbClr val="0000FF"/>
                </a:solidFill>
              </a:rPr>
              <a:t>‘Ah, fondest, blindest, weakest, </a:t>
            </a:r>
          </a:p>
          <a:p>
            <a:pPr>
              <a:buNone/>
            </a:pP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am He Whom thou </a:t>
            </a:r>
            <a:r>
              <a:rPr lang="en-US" sz="3600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seekest</a:t>
            </a:r>
            <a:r>
              <a:rPr lang="en-US" sz="3600" i="1" dirty="0" smtClean="0">
                <a:solidFill>
                  <a:srgbClr val="0000FF"/>
                </a:solidFill>
              </a:rPr>
              <a:t>! </a:t>
            </a:r>
          </a:p>
          <a:p>
            <a:pPr>
              <a:buNone/>
            </a:pPr>
            <a:r>
              <a:rPr lang="en-US" sz="3600" i="1" dirty="0" smtClean="0">
                <a:solidFill>
                  <a:srgbClr val="0000FF"/>
                </a:solidFill>
              </a:rPr>
              <a:t>Thou </a:t>
            </a:r>
            <a:r>
              <a:rPr lang="en-US" sz="3600" i="1" dirty="0" err="1" smtClean="0">
                <a:solidFill>
                  <a:srgbClr val="0000FF"/>
                </a:solidFill>
              </a:rPr>
              <a:t>dravest</a:t>
            </a:r>
            <a:r>
              <a:rPr lang="en-US" sz="3600" i="1" dirty="0" smtClean="0">
                <a:solidFill>
                  <a:srgbClr val="0000FF"/>
                </a:solidFill>
              </a:rPr>
              <a:t> love from thee, who </a:t>
            </a:r>
            <a:r>
              <a:rPr lang="en-US" sz="3600" i="1" dirty="0" err="1" smtClean="0">
                <a:solidFill>
                  <a:srgbClr val="0000FF"/>
                </a:solidFill>
              </a:rPr>
              <a:t>dravest</a:t>
            </a:r>
            <a:r>
              <a:rPr lang="en-US" sz="3600" i="1" dirty="0" smtClean="0">
                <a:solidFill>
                  <a:srgbClr val="0000FF"/>
                </a:solidFill>
              </a:rPr>
              <a:t> Me.’</a:t>
            </a:r>
            <a:endParaRPr lang="en-US" sz="36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4" grpId="0" build="allAtOnce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537</Words>
  <Application>Microsoft Office PowerPoint</Application>
  <PresentationFormat>On-screen Show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God Sees and Knows Everything (Psalm 139:1-24). Sun, 3/17/2024.</vt:lpstr>
      <vt:lpstr>Knowledge: How often does it double?</vt:lpstr>
      <vt:lpstr>Slide 3</vt:lpstr>
      <vt:lpstr>Too Wonderful for Me: “Such knowledge is too wonderful for me…” “…your works are wonderful” (6, 14).</vt:lpstr>
      <vt:lpstr>1. God the all-knowing (1-6): omniscience</vt:lpstr>
      <vt:lpstr>What does God's omniscience teach us about His knowledge?</vt:lpstr>
      <vt:lpstr>2. God the all-present (7-12): omnipresence.</vt:lpstr>
      <vt:lpstr>2. God the all-present (7-12): omnipresence.</vt:lpstr>
      <vt:lpstr>The Hound of Heaven by Francis Thompson</vt:lpstr>
      <vt:lpstr>3. God the all-creating (13-18): omnipotence.</vt:lpstr>
      <vt:lpstr>4. God the all-holy (19-24). God’s judgment</vt:lpstr>
      <vt:lpstr>Since God is all-present and all-powerful…</vt:lpstr>
      <vt:lpstr>Slide 13</vt:lpstr>
      <vt:lpstr>Slide 14</vt:lpstr>
      <vt:lpstr>Psalm 139 is a combination of high spirituality, serious theological thought and strict moral application.</vt:lpstr>
      <vt:lpstr>How does Psalm 139 point to Jesus?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 Wonderful for Me (Psalm 139)</dc:title>
  <dc:creator>Windows User</dc:creator>
  <cp:lastModifiedBy>Windows User</cp:lastModifiedBy>
  <cp:revision>79</cp:revision>
  <dcterms:created xsi:type="dcterms:W3CDTF">2024-02-20T20:51:54Z</dcterms:created>
  <dcterms:modified xsi:type="dcterms:W3CDTF">2024-03-17T15:12:34Z</dcterms:modified>
</cp:coreProperties>
</file>