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7" r:id="rId3"/>
    <p:sldId id="259" r:id="rId4"/>
    <p:sldId id="260" r:id="rId5"/>
    <p:sldId id="261" r:id="rId6"/>
    <p:sldId id="262" r:id="rId7"/>
    <p:sldId id="269" r:id="rId8"/>
    <p:sldId id="271" r:id="rId9"/>
    <p:sldId id="263" r:id="rId10"/>
    <p:sldId id="264" r:id="rId11"/>
    <p:sldId id="265" r:id="rId12"/>
    <p:sldId id="266" r:id="rId13"/>
    <p:sldId id="270" r:id="rId14"/>
    <p:sldId id="273" r:id="rId15"/>
    <p:sldId id="256" r:id="rId16"/>
    <p:sldId id="258" r:id="rId17"/>
    <p:sldId id="268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11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3A4-8982-4FC5-8C15-42D3D3FA852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E81-CC4D-4D05-8753-B2F0DEC11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3A4-8982-4FC5-8C15-42D3D3FA852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E81-CC4D-4D05-8753-B2F0DEC11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3A4-8982-4FC5-8C15-42D3D3FA852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E81-CC4D-4D05-8753-B2F0DEC11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3A4-8982-4FC5-8C15-42D3D3FA852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E81-CC4D-4D05-8753-B2F0DEC11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3A4-8982-4FC5-8C15-42D3D3FA852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E81-CC4D-4D05-8753-B2F0DEC11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3A4-8982-4FC5-8C15-42D3D3FA852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E81-CC4D-4D05-8753-B2F0DEC11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3A4-8982-4FC5-8C15-42D3D3FA852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E81-CC4D-4D05-8753-B2F0DEC11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3A4-8982-4FC5-8C15-42D3D3FA852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E81-CC4D-4D05-8753-B2F0DEC11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3A4-8982-4FC5-8C15-42D3D3FA852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E81-CC4D-4D05-8753-B2F0DEC11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3A4-8982-4FC5-8C15-42D3D3FA852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E81-CC4D-4D05-8753-B2F0DEC11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BA3A4-8982-4FC5-8C15-42D3D3FA852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D4E81-CC4D-4D05-8753-B2F0DEC11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BA3A4-8982-4FC5-8C15-42D3D3FA8524}" type="datetimeFigureOut">
              <a:rPr lang="en-US" smtClean="0"/>
              <a:pPr/>
              <a:t>3/10/2024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D4E81-CC4D-4D05-8753-B2F0DEC11E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.8.24mother-barr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God’s People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Summoned 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50:1-6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600" i="1" dirty="0" smtClean="0">
                <a:solidFill>
                  <a:srgbClr val="0000FF"/>
                </a:solidFill>
              </a:rPr>
              <a:t>The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Mighty One</a:t>
            </a:r>
            <a:r>
              <a:rPr lang="en-US" sz="3600" i="1" dirty="0" smtClean="0">
                <a:solidFill>
                  <a:srgbClr val="0000FF"/>
                </a:solidFill>
              </a:rPr>
              <a:t>,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600" i="1" dirty="0" smtClean="0">
                <a:solidFill>
                  <a:srgbClr val="0000FF"/>
                </a:solidFill>
              </a:rPr>
              <a:t>, the </a:t>
            </a:r>
            <a:r>
              <a:rPr lang="en-US" sz="3600" b="1" i="1" cap="small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600" i="1" dirty="0" smtClean="0">
                <a:solidFill>
                  <a:srgbClr val="0000FF"/>
                </a:solidFill>
              </a:rPr>
              <a:t>, 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speaks</a:t>
            </a:r>
            <a:r>
              <a:rPr lang="en-US" sz="3600" i="1" dirty="0" smtClean="0">
                <a:solidFill>
                  <a:srgbClr val="0000FF"/>
                </a:solidFill>
              </a:rPr>
              <a:t> and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summons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the earth from the rising of the sun to where it sets.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2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From </a:t>
            </a:r>
            <a:r>
              <a:rPr lang="en-US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Zion</a:t>
            </a:r>
            <a:r>
              <a:rPr lang="en-US" i="1" dirty="0" smtClean="0">
                <a:solidFill>
                  <a:srgbClr val="0000FF"/>
                </a:solidFill>
              </a:rPr>
              <a:t>, perfect in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beauty</a:t>
            </a:r>
            <a:r>
              <a:rPr lang="en-US" i="1" dirty="0" smtClean="0">
                <a:solidFill>
                  <a:srgbClr val="0000FF"/>
                </a:solidFill>
              </a:rPr>
              <a:t>, God shines forth.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3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God comes</a:t>
            </a:r>
            <a:r>
              <a:rPr lang="en-US" i="1" dirty="0" smtClean="0">
                <a:solidFill>
                  <a:srgbClr val="0000FF"/>
                </a:solidFill>
              </a:rPr>
              <a:t> and will not be silent; a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fire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</a:rPr>
              <a:t>devours before him, and around him a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tempest</a:t>
            </a:r>
            <a:r>
              <a:rPr lang="en-US" i="1" dirty="0" smtClean="0">
                <a:solidFill>
                  <a:srgbClr val="0000FF"/>
                </a:solidFill>
              </a:rPr>
              <a:t> rages.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4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He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summons</a:t>
            </a:r>
            <a:r>
              <a:rPr lang="en-US" i="1" dirty="0" smtClean="0">
                <a:solidFill>
                  <a:srgbClr val="0000FF"/>
                </a:solidFill>
              </a:rPr>
              <a:t> the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heavens</a:t>
            </a:r>
            <a:r>
              <a:rPr lang="en-US" i="1" dirty="0" smtClean="0">
                <a:solidFill>
                  <a:srgbClr val="0000FF"/>
                </a:solidFill>
              </a:rPr>
              <a:t> above,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    and the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earth</a:t>
            </a:r>
            <a:r>
              <a:rPr lang="en-US" i="1" dirty="0" smtClean="0">
                <a:solidFill>
                  <a:srgbClr val="0000FF"/>
                </a:solidFill>
              </a:rPr>
              <a:t>, that he may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judge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his people</a:t>
            </a:r>
            <a:r>
              <a:rPr lang="en-US" i="1" dirty="0" smtClean="0">
                <a:solidFill>
                  <a:srgbClr val="0000FF"/>
                </a:solidFill>
              </a:rPr>
              <a:t>:</a:t>
            </a: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5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“Gather to me </a:t>
            </a:r>
            <a:r>
              <a:rPr lang="en-US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consecrated people</a:t>
            </a:r>
            <a:r>
              <a:rPr lang="en-US" i="1" dirty="0" smtClean="0">
                <a:solidFill>
                  <a:srgbClr val="0000FF"/>
                </a:solidFill>
              </a:rPr>
              <a:t>,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    who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made</a:t>
            </a:r>
            <a:r>
              <a:rPr lang="en-US" i="1" dirty="0" smtClean="0">
                <a:solidFill>
                  <a:srgbClr val="0000FF"/>
                </a:solidFill>
              </a:rPr>
              <a:t> a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covenant</a:t>
            </a:r>
            <a:r>
              <a:rPr lang="en-US" i="1" dirty="0" smtClean="0">
                <a:solidFill>
                  <a:srgbClr val="0000FF"/>
                </a:solidFill>
              </a:rPr>
              <a:t> with me by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sacrifice</a:t>
            </a:r>
            <a:r>
              <a:rPr lang="en-US" i="1" dirty="0" smtClean="0">
                <a:solidFill>
                  <a:srgbClr val="0000FF"/>
                </a:solidFill>
              </a:rPr>
              <a:t>.”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6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And the heavens proclaim his righteousness,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    for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is a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justice</a:t>
            </a:r>
            <a:r>
              <a:rPr lang="en-US" i="1" dirty="0" smtClean="0">
                <a:solidFill>
                  <a:srgbClr val="0000FF"/>
                </a:solidFill>
              </a:rPr>
              <a:t>.</a:t>
            </a:r>
            <a:endParaRPr lang="en-US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21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God’s People,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Thankful 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50:7-15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900" b="1" i="1" baseline="30000" dirty="0" smtClean="0">
                <a:solidFill>
                  <a:srgbClr val="C00000"/>
                </a:solidFill>
              </a:rPr>
              <a:t>7</a:t>
            </a:r>
            <a:r>
              <a:rPr lang="en-US" sz="39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100" i="1" dirty="0" smtClean="0">
                <a:solidFill>
                  <a:srgbClr val="0000FF"/>
                </a:solidFill>
              </a:rPr>
              <a:t>“</a:t>
            </a:r>
            <a:r>
              <a:rPr lang="en-US" sz="41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</a:t>
            </a:r>
            <a:r>
              <a:rPr lang="en-US" sz="4100" i="1" dirty="0" smtClean="0">
                <a:solidFill>
                  <a:srgbClr val="0000FF"/>
                </a:solidFill>
              </a:rPr>
              <a:t> </a:t>
            </a:r>
            <a:r>
              <a:rPr lang="en-US" sz="4000" i="1" dirty="0" smtClean="0">
                <a:solidFill>
                  <a:srgbClr val="0000FF"/>
                </a:solidFill>
              </a:rPr>
              <a:t>[</a:t>
            </a:r>
            <a:r>
              <a:rPr lang="en-US" sz="4000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šāma</a:t>
            </a:r>
            <a:r>
              <a:rPr lang="en-US" sz="4000" i="1" dirty="0" smtClean="0">
                <a:solidFill>
                  <a:srgbClr val="0000FF"/>
                </a:solidFill>
              </a:rPr>
              <a:t>], </a:t>
            </a:r>
            <a:r>
              <a:rPr lang="en-US" sz="4100" i="1" u="sng" dirty="0" smtClean="0">
                <a:solidFill>
                  <a:srgbClr val="0000FF"/>
                </a:solidFill>
              </a:rPr>
              <a:t>my people</a:t>
            </a:r>
            <a:r>
              <a:rPr lang="en-US" sz="4100" i="1" dirty="0" smtClean="0">
                <a:solidFill>
                  <a:srgbClr val="0000FF"/>
                </a:solidFill>
              </a:rPr>
              <a:t>, and I will </a:t>
            </a:r>
            <a:r>
              <a:rPr lang="en-US" sz="41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</a:t>
            </a:r>
            <a:r>
              <a:rPr lang="en-US" sz="4100" i="1" dirty="0" smtClean="0">
                <a:solidFill>
                  <a:srgbClr val="0000FF"/>
                </a:solidFill>
              </a:rPr>
              <a:t>; I will </a:t>
            </a:r>
            <a:r>
              <a:rPr lang="en-US" sz="4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testify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600" i="1" dirty="0" smtClean="0">
                <a:solidFill>
                  <a:srgbClr val="0000FF"/>
                </a:solidFill>
              </a:rPr>
              <a:t>against </a:t>
            </a:r>
            <a:r>
              <a:rPr lang="en-US" sz="4600" i="1" u="sng" dirty="0" smtClean="0">
                <a:solidFill>
                  <a:srgbClr val="0000FF"/>
                </a:solidFill>
              </a:rPr>
              <a:t>you</a:t>
            </a:r>
            <a:r>
              <a:rPr lang="en-US" sz="4600" i="1" dirty="0" smtClean="0">
                <a:solidFill>
                  <a:srgbClr val="0000FF"/>
                </a:solidFill>
              </a:rPr>
              <a:t>, </a:t>
            </a:r>
            <a:r>
              <a:rPr lang="en-US" sz="4600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Israel</a:t>
            </a:r>
            <a:r>
              <a:rPr lang="en-US" sz="4600" i="1" dirty="0" smtClean="0">
                <a:solidFill>
                  <a:srgbClr val="0000FF"/>
                </a:solidFill>
              </a:rPr>
              <a:t>: 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am God, your God</a:t>
            </a:r>
            <a:r>
              <a:rPr lang="en-US" sz="46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8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600" i="1" dirty="0" smtClean="0">
                <a:solidFill>
                  <a:srgbClr val="0000FF"/>
                </a:solidFill>
              </a:rPr>
              <a:t>I bring no charges against you concerning your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sacrifices </a:t>
            </a:r>
            <a:r>
              <a:rPr lang="en-US" sz="3600" i="1" dirty="0" smtClean="0">
                <a:solidFill>
                  <a:srgbClr val="0000FF"/>
                </a:solidFill>
              </a:rPr>
              <a:t>or concerning your burnt offerings, which are ever before me.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9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have no need </a:t>
            </a:r>
            <a:r>
              <a:rPr lang="en-US" i="1" dirty="0" smtClean="0">
                <a:solidFill>
                  <a:srgbClr val="0000FF"/>
                </a:solidFill>
              </a:rPr>
              <a:t>of a bull from your stall or of goats from your pens,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10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600" i="1" dirty="0" smtClean="0">
                <a:solidFill>
                  <a:srgbClr val="0000FF"/>
                </a:solidFill>
              </a:rPr>
              <a:t>for every animal of the forest is mine, and the cattle on a thousand hills. </a:t>
            </a:r>
            <a:r>
              <a:rPr lang="en-US" sz="3600" b="1" i="1" baseline="30000" dirty="0" smtClean="0">
                <a:solidFill>
                  <a:srgbClr val="C00000"/>
                </a:solidFill>
              </a:rPr>
              <a:t>11</a:t>
            </a:r>
            <a:r>
              <a:rPr lang="en-US" sz="36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600" i="1" dirty="0" smtClean="0">
                <a:solidFill>
                  <a:srgbClr val="0000FF"/>
                </a:solidFill>
              </a:rPr>
              <a:t>I know every bird in the mountains, and the insects in the fields are mine. </a:t>
            </a:r>
            <a:r>
              <a:rPr lang="en-US" sz="3600" b="1" i="1" baseline="30000" dirty="0" smtClean="0">
                <a:solidFill>
                  <a:srgbClr val="C00000"/>
                </a:solidFill>
              </a:rPr>
              <a:t>12</a:t>
            </a:r>
            <a:r>
              <a:rPr lang="en-US" sz="36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600" i="1" dirty="0" smtClean="0">
                <a:solidFill>
                  <a:srgbClr val="0000FF"/>
                </a:solidFill>
              </a:rPr>
              <a:t>If I were hungry I would not tell you, for the world is mine, and all that is in it.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13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600" i="1" dirty="0" smtClean="0">
                <a:solidFill>
                  <a:srgbClr val="0000FF"/>
                </a:solidFill>
              </a:rPr>
              <a:t>Do I eat the flesh of bulls or drink the blood of goats?</a:t>
            </a:r>
          </a:p>
          <a:p>
            <a:pPr>
              <a:buNone/>
            </a:pPr>
            <a:r>
              <a:rPr lang="en-US" sz="3900" b="1" i="1" baseline="30000" dirty="0" smtClean="0">
                <a:solidFill>
                  <a:srgbClr val="C00000"/>
                </a:solidFill>
              </a:rPr>
              <a:t>14</a:t>
            </a:r>
            <a:r>
              <a:rPr lang="en-US" sz="39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600" i="1" dirty="0" smtClean="0">
                <a:solidFill>
                  <a:srgbClr val="0000FF"/>
                </a:solidFill>
              </a:rPr>
              <a:t>“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Sacrifice thank offerings to God</a:t>
            </a:r>
            <a:r>
              <a:rPr lang="en-US" sz="4600" i="1" dirty="0" smtClean="0">
                <a:solidFill>
                  <a:srgbClr val="0000FF"/>
                </a:solidFill>
              </a:rPr>
              <a:t>,</a:t>
            </a:r>
            <a:br>
              <a:rPr lang="en-US" sz="4600" i="1" dirty="0" smtClean="0">
                <a:solidFill>
                  <a:srgbClr val="0000FF"/>
                </a:solidFill>
              </a:rPr>
            </a:br>
            <a:r>
              <a:rPr lang="en-US" sz="4600" i="1" dirty="0" smtClean="0">
                <a:solidFill>
                  <a:srgbClr val="0000FF"/>
                </a:solidFill>
              </a:rPr>
              <a:t>   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fulfill your vows to the Most High</a:t>
            </a:r>
            <a:r>
              <a:rPr lang="en-US" sz="4600" i="1" dirty="0" smtClean="0">
                <a:solidFill>
                  <a:srgbClr val="0000FF"/>
                </a:solidFill>
              </a:rPr>
              <a:t>,</a:t>
            </a:r>
          </a:p>
          <a:p>
            <a:pPr>
              <a:buNone/>
            </a:pPr>
            <a:r>
              <a:rPr lang="en-US" sz="3900" b="1" i="1" baseline="30000" dirty="0" smtClean="0">
                <a:solidFill>
                  <a:srgbClr val="C00000"/>
                </a:solidFill>
              </a:rPr>
              <a:t>15</a:t>
            </a:r>
            <a:r>
              <a:rPr lang="en-US" sz="39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600" i="1" dirty="0" smtClean="0">
                <a:solidFill>
                  <a:srgbClr val="0000FF"/>
                </a:solidFill>
              </a:rPr>
              <a:t>and </a:t>
            </a:r>
            <a:r>
              <a:rPr lang="en-US" sz="4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on </a:t>
            </a:r>
            <a:r>
              <a:rPr lang="en-US" sz="4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day of trouble</a:t>
            </a:r>
            <a:r>
              <a:rPr lang="en-US" sz="4600" i="1" dirty="0" smtClean="0">
                <a:solidFill>
                  <a:srgbClr val="0000FF"/>
                </a:solidFill>
              </a:rPr>
              <a:t>;</a:t>
            </a:r>
            <a:br>
              <a:rPr lang="en-US" sz="4600" i="1" dirty="0" smtClean="0">
                <a:solidFill>
                  <a:srgbClr val="0000FF"/>
                </a:solidFill>
              </a:rPr>
            </a:br>
            <a:r>
              <a:rPr lang="en-US" sz="4600" i="1" dirty="0" smtClean="0">
                <a:solidFill>
                  <a:srgbClr val="0000FF"/>
                </a:solidFill>
              </a:rPr>
              <a:t>   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will </a:t>
            </a:r>
            <a:r>
              <a:rPr lang="en-US" sz="4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deliver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you, and </a:t>
            </a:r>
            <a:r>
              <a:rPr lang="en-US" sz="4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will </a:t>
            </a:r>
            <a:r>
              <a:rPr lang="en-US" sz="4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honor</a:t>
            </a:r>
            <a:r>
              <a:rPr lang="en-US" sz="4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me</a:t>
            </a:r>
            <a:r>
              <a:rPr lang="en-US" sz="4600" i="1" dirty="0" smtClean="0">
                <a:solidFill>
                  <a:srgbClr val="0000FF"/>
                </a:solidFill>
              </a:rPr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159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God’s People 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Warned 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50:16-23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8674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sz="3500" b="1" i="1" baseline="30000" dirty="0" smtClean="0">
                <a:solidFill>
                  <a:srgbClr val="C00000"/>
                </a:solidFill>
              </a:rPr>
              <a:t>16</a:t>
            </a:r>
            <a:r>
              <a:rPr lang="en-US" sz="35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500" i="1" dirty="0" smtClean="0">
                <a:solidFill>
                  <a:srgbClr val="0000FF"/>
                </a:solidFill>
              </a:rPr>
              <a:t>But to the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wicked</a:t>
            </a:r>
            <a:r>
              <a:rPr lang="en-US" sz="3500" i="1" dirty="0" smtClean="0">
                <a:solidFill>
                  <a:srgbClr val="0000FF"/>
                </a:solidFill>
              </a:rPr>
              <a:t> person, </a:t>
            </a:r>
            <a:r>
              <a:rPr lang="en-US" sz="3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says</a:t>
            </a:r>
            <a:r>
              <a:rPr lang="en-US" sz="3500" i="1" dirty="0" smtClean="0">
                <a:solidFill>
                  <a:srgbClr val="0000FF"/>
                </a:solidFill>
              </a:rPr>
              <a:t>: “What right have you to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recite</a:t>
            </a:r>
            <a:r>
              <a:rPr lang="en-US" sz="3500" i="1" dirty="0" smtClean="0">
                <a:solidFill>
                  <a:srgbClr val="0000FF"/>
                </a:solidFill>
              </a:rPr>
              <a:t> my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laws</a:t>
            </a:r>
            <a:r>
              <a:rPr lang="en-US" sz="3500" i="1" dirty="0" smtClean="0">
                <a:solidFill>
                  <a:srgbClr val="0000FF"/>
                </a:solidFill>
              </a:rPr>
              <a:t> or take my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covenant</a:t>
            </a:r>
            <a:r>
              <a:rPr lang="en-US" sz="3500" i="1" dirty="0" smtClean="0">
                <a:solidFill>
                  <a:srgbClr val="0000FF"/>
                </a:solidFill>
              </a:rPr>
              <a:t> on your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lips</a:t>
            </a:r>
            <a:r>
              <a:rPr lang="en-US" sz="3500" i="1" dirty="0" smtClean="0">
                <a:solidFill>
                  <a:srgbClr val="0000FF"/>
                </a:solidFill>
              </a:rPr>
              <a:t>?</a:t>
            </a:r>
          </a:p>
          <a:p>
            <a:pPr>
              <a:buNone/>
            </a:pPr>
            <a:r>
              <a:rPr lang="en-US" sz="3500" b="1" i="1" baseline="30000" dirty="0" smtClean="0">
                <a:solidFill>
                  <a:srgbClr val="C00000"/>
                </a:solidFill>
              </a:rPr>
              <a:t>17</a:t>
            </a:r>
            <a:r>
              <a:rPr lang="en-US" sz="35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500" i="1" dirty="0" smtClean="0">
                <a:solidFill>
                  <a:srgbClr val="0000FF"/>
                </a:solidFill>
              </a:rPr>
              <a:t>You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hate my instruction</a:t>
            </a:r>
            <a:r>
              <a:rPr lang="en-US" sz="3500" i="1" dirty="0" smtClean="0">
                <a:solidFill>
                  <a:srgbClr val="0000FF"/>
                </a:solidFill>
              </a:rPr>
              <a:t> and </a:t>
            </a:r>
            <a:r>
              <a:rPr lang="en-US" sz="3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cast my words behind you</a:t>
            </a:r>
            <a:r>
              <a:rPr lang="en-US" sz="3500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18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When you see a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thief</a:t>
            </a:r>
            <a:r>
              <a:rPr lang="en-US" i="1" dirty="0" smtClean="0">
                <a:solidFill>
                  <a:srgbClr val="0000FF"/>
                </a:solidFill>
              </a:rPr>
              <a:t>, you join with him; you throw in your lot with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adulterers</a:t>
            </a:r>
            <a:r>
              <a:rPr lang="en-US" i="1" dirty="0" smtClean="0">
                <a:solidFill>
                  <a:srgbClr val="0000FF"/>
                </a:solidFill>
              </a:rPr>
              <a:t>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19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You use your mouth for evil and harness your tongue to deceit.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20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You sit and testify against your brother and slander your own mother’s son.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21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800" i="1" dirty="0" smtClean="0">
                <a:solidFill>
                  <a:srgbClr val="0000FF"/>
                </a:solidFill>
              </a:rPr>
              <a:t>When you did these things and I kept silent, 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thought I was exactly like you</a:t>
            </a:r>
            <a:r>
              <a:rPr lang="en-US" sz="3800" i="1" dirty="0" smtClean="0">
                <a:solidFill>
                  <a:srgbClr val="0000FF"/>
                </a:solidFill>
              </a:rPr>
              <a:t>. But I now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arraign</a:t>
            </a:r>
            <a:r>
              <a:rPr lang="en-US" sz="3800" i="1" dirty="0" smtClean="0">
                <a:solidFill>
                  <a:srgbClr val="0000FF"/>
                </a:solidFill>
              </a:rPr>
              <a:t> you and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</a:t>
            </a:r>
            <a:r>
              <a:rPr lang="en-US" sz="3800" i="1" dirty="0" smtClean="0">
                <a:solidFill>
                  <a:srgbClr val="0000FF"/>
                </a:solidFill>
              </a:rPr>
              <a:t> my </a:t>
            </a:r>
            <a:r>
              <a:rPr lang="en-US" sz="3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accusations</a:t>
            </a:r>
            <a:r>
              <a:rPr lang="en-US" sz="3800" i="1" dirty="0" smtClean="0">
                <a:solidFill>
                  <a:srgbClr val="0000FF"/>
                </a:solidFill>
              </a:rPr>
              <a:t> before you.</a:t>
            </a:r>
          </a:p>
          <a:p>
            <a:pPr>
              <a:buNone/>
            </a:pPr>
            <a:r>
              <a:rPr lang="en-US" sz="3300" b="1" i="1" baseline="30000" dirty="0" smtClean="0">
                <a:solidFill>
                  <a:srgbClr val="C00000"/>
                </a:solidFill>
              </a:rPr>
              <a:t>22</a:t>
            </a:r>
            <a:r>
              <a:rPr lang="en-US" sz="3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200" i="1" dirty="0" smtClean="0">
                <a:solidFill>
                  <a:srgbClr val="0000FF"/>
                </a:solidFill>
              </a:rPr>
              <a:t>“Consider this, </a:t>
            </a:r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</a:t>
            </a:r>
            <a:r>
              <a:rPr lang="en-US" sz="4200" i="1" dirty="0" smtClean="0">
                <a:solidFill>
                  <a:srgbClr val="0000FF"/>
                </a:solidFill>
              </a:rPr>
              <a:t> who </a:t>
            </a:r>
            <a:r>
              <a:rPr lang="en-US" sz="4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forget</a:t>
            </a:r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4200" i="1" dirty="0" smtClean="0">
                <a:solidFill>
                  <a:srgbClr val="0000FF"/>
                </a:solidFill>
              </a:rPr>
              <a:t>, or I will tear you to pieces, with no one to rescue you:</a:t>
            </a:r>
          </a:p>
          <a:p>
            <a:pPr>
              <a:buNone/>
            </a:pPr>
            <a:r>
              <a:rPr lang="en-US" sz="3300" b="1" i="1" baseline="30000" dirty="0" smtClean="0">
                <a:solidFill>
                  <a:srgbClr val="C00000"/>
                </a:solidFill>
              </a:rPr>
              <a:t>23</a:t>
            </a:r>
            <a:r>
              <a:rPr lang="en-US" sz="3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900" i="1" dirty="0" smtClean="0">
                <a:solidFill>
                  <a:srgbClr val="0000FF"/>
                </a:solidFill>
              </a:rPr>
              <a:t>Those who 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sacrifice thank offerings </a:t>
            </a:r>
            <a:r>
              <a:rPr lang="en-US" sz="3900" i="1" dirty="0" smtClean="0">
                <a:solidFill>
                  <a:srgbClr val="0000FF"/>
                </a:solidFill>
              </a:rPr>
              <a:t>honor me, and 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</a:t>
            </a:r>
            <a:r>
              <a:rPr lang="en-US" sz="39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blameless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I will show my salvation</a:t>
            </a:r>
            <a:r>
              <a:rPr lang="en-US" sz="3900" i="1" dirty="0" smtClean="0">
                <a:solidFill>
                  <a:srgbClr val="0000FF"/>
                </a:solidFill>
              </a:rPr>
              <a:t>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5635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does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49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point to Christ?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5943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warning and parable: “</a:t>
            </a:r>
            <a:r>
              <a:rPr lang="en-US" sz="2400" i="1" dirty="0" smtClean="0">
                <a:solidFill>
                  <a:srgbClr val="0000FF"/>
                </a:solidFill>
              </a:rPr>
              <a:t>Watch out! Be on your guard against..; life does not consist in... ‘You fool! This very night your life will be… Then who will get what..?’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is how it will be with whoever stores up things for themselves but is not…</a:t>
            </a:r>
            <a:r>
              <a:rPr lang="en-US" sz="2400" i="1" dirty="0" smtClean="0">
                <a:solidFill>
                  <a:srgbClr val="0000FF"/>
                </a:solidFill>
              </a:rPr>
              <a:t>” </a:t>
            </a:r>
            <a:r>
              <a:rPr lang="en-US" sz="2400" i="1" dirty="0" smtClean="0"/>
              <a:t>(</a:t>
            </a:r>
            <a:r>
              <a:rPr lang="en-US" sz="24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Lk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12:15, 20-21</a:t>
            </a:r>
            <a:r>
              <a:rPr lang="en-US" sz="2400" i="1" dirty="0" smtClean="0"/>
              <a:t>).</a:t>
            </a:r>
            <a:endParaRPr lang="en-US" sz="2400" i="1" dirty="0" smtClean="0">
              <a:solidFill>
                <a:srgbClr val="0000FF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our Redeemer (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49:7-8; Gal 3:13; 1 Pet 1:18-19; Rom 3:24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was redeemed from the power of the grave </a:t>
            </a:r>
            <a:r>
              <a:rPr lang="en-US" sz="2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49:15; 1 </a:t>
            </a:r>
            <a:r>
              <a:rPr lang="en-US" sz="22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</a:t>
            </a:r>
            <a:r>
              <a:rPr lang="en-US" sz="2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15</a:t>
            </a:r>
            <a:r>
              <a:rPr lang="en-US" sz="2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made a covenant with us, for us by sacrifice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50:5-6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“</a:t>
            </a:r>
            <a:r>
              <a:rPr lang="en-US" sz="2800" i="1" dirty="0" smtClean="0">
                <a:solidFill>
                  <a:srgbClr val="0000FF"/>
                </a:solidFill>
              </a:rPr>
              <a:t>In the same way, after the supper he took the cup, saying, ‘This cup is the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new covenant</a:t>
            </a:r>
            <a:r>
              <a:rPr lang="en-US" sz="2800" i="1" dirty="0" smtClean="0">
                <a:solidFill>
                  <a:srgbClr val="0000FF"/>
                </a:solidFill>
              </a:rPr>
              <a:t> in 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 blood</a:t>
            </a:r>
            <a:r>
              <a:rPr lang="en-US" sz="2800" i="1" dirty="0" smtClean="0">
                <a:solidFill>
                  <a:srgbClr val="0000FF"/>
                </a:solidFill>
              </a:rPr>
              <a:t>, which is poured out for you’” (</a:t>
            </a:r>
            <a:r>
              <a:rPr lang="en-US" sz="28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Lk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22:20</a:t>
            </a:r>
            <a:r>
              <a:rPr lang="en-US" sz="2800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the Judge of all the earth </a:t>
            </a:r>
            <a:r>
              <a:rPr lang="en-US" sz="2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7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en-US" sz="27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</a:t>
            </a:r>
            <a:r>
              <a:rPr lang="en-US" sz="27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5:10; Mt 25:31-32</a:t>
            </a:r>
            <a:r>
              <a:rPr lang="en-US" sz="2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became “like the beasts that perished”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49:12, </a:t>
            </a:r>
            <a:r>
              <a:rPr lang="en-US" sz="3600" i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en-US" sz="3600" i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for us.</a:t>
            </a:r>
            <a:endParaRPr lang="en-US" sz="36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533400"/>
            <a:ext cx="8686800" cy="1619251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49:1-20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Judgment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50:1-24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Two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Certainties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Life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36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3/10/24</a:t>
            </a:r>
            <a:endParaRPr lang="en-US" sz="36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7924800" cy="3886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this, all you peoples; 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who live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world, both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rich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poor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alike”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</a:t>
            </a:r>
            <a:r>
              <a:rPr lang="en-US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49:1-2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Mighty One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speaks and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summons</a:t>
            </a:r>
            <a:r>
              <a:rPr lang="en-US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earth…”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50:1a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“Just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people are destined to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once, and after </a:t>
            </a:r>
            <a:r>
              <a:rPr lang="en-US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 to face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judgment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 9:27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685800"/>
            <a:ext cx="8229600" cy="1063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800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7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Everyone, </a:t>
            </a:r>
            <a:r>
              <a:rPr lang="en-US" sz="7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</a:t>
            </a: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5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51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49:1-6</a:t>
            </a:r>
            <a:r>
              <a:rPr lang="en-US" sz="5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r>
              <a:rPr lang="en-US" sz="5100" i="1" dirty="0" smtClean="0">
                <a:solidFill>
                  <a:srgbClr val="0000FF"/>
                </a:solidFill>
              </a:rPr>
              <a:t>“</a:t>
            </a:r>
            <a:r>
              <a:rPr lang="en-US" sz="51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</a:t>
            </a:r>
            <a:r>
              <a:rPr lang="en-US" sz="5100" b="1" i="1" dirty="0" smtClean="0">
                <a:solidFill>
                  <a:srgbClr val="0000FF"/>
                </a:solidFill>
              </a:rPr>
              <a:t> </a:t>
            </a:r>
            <a:r>
              <a:rPr lang="en-US" sz="5100" i="1" dirty="0" smtClean="0">
                <a:solidFill>
                  <a:srgbClr val="0000FF"/>
                </a:solidFill>
              </a:rPr>
              <a:t>this, </a:t>
            </a:r>
            <a:r>
              <a:rPr lang="en-US" sz="5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you peoples</a:t>
            </a:r>
            <a:r>
              <a:rPr lang="en-US" sz="5100" i="1" dirty="0" smtClean="0">
                <a:solidFill>
                  <a:srgbClr val="0000FF"/>
                </a:solidFill>
              </a:rPr>
              <a:t>; </a:t>
            </a:r>
            <a:r>
              <a:rPr lang="en-US" sz="51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</a:t>
            </a:r>
            <a:r>
              <a:rPr lang="en-US" sz="5100" i="1" dirty="0" smtClean="0">
                <a:solidFill>
                  <a:srgbClr val="0000FF"/>
                </a:solidFill>
              </a:rPr>
              <a:t>, </a:t>
            </a:r>
            <a:r>
              <a:rPr lang="en-US" sz="5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who live in this world, </a:t>
            </a:r>
            <a:r>
              <a:rPr lang="en-US" sz="5100" i="1" dirty="0" smtClean="0">
                <a:solidFill>
                  <a:srgbClr val="0000FF"/>
                </a:solidFill>
              </a:rPr>
              <a:t>both </a:t>
            </a:r>
            <a:r>
              <a:rPr lang="en-US" sz="5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</a:t>
            </a:r>
            <a:r>
              <a:rPr lang="en-US" sz="5100" i="1" dirty="0" smtClean="0">
                <a:solidFill>
                  <a:srgbClr val="0000FF"/>
                </a:solidFill>
              </a:rPr>
              <a:t> and </a:t>
            </a:r>
            <a:r>
              <a:rPr lang="en-US" sz="5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</a:t>
            </a:r>
            <a:r>
              <a:rPr lang="en-US" sz="5100" i="1" dirty="0" smtClean="0">
                <a:solidFill>
                  <a:srgbClr val="0000FF"/>
                </a:solidFill>
              </a:rPr>
              <a:t>, </a:t>
            </a:r>
            <a:r>
              <a:rPr lang="en-US" sz="5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rich</a:t>
            </a:r>
            <a:r>
              <a:rPr lang="en-US" sz="5100" i="1" dirty="0" smtClean="0">
                <a:solidFill>
                  <a:srgbClr val="0000FF"/>
                </a:solidFill>
              </a:rPr>
              <a:t> and </a:t>
            </a:r>
            <a:r>
              <a:rPr lang="en-US" sz="5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poor</a:t>
            </a:r>
            <a:r>
              <a:rPr lang="en-US" sz="5100" i="1" dirty="0" smtClean="0">
                <a:solidFill>
                  <a:srgbClr val="0000FF"/>
                </a:solidFill>
              </a:rPr>
              <a:t> alike” </a:t>
            </a:r>
            <a:r>
              <a:rPr lang="en-US" sz="5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51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1-2</a:t>
            </a:r>
            <a:r>
              <a:rPr lang="en-US" sz="5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51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7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Everyone </a:t>
            </a:r>
            <a:r>
              <a:rPr lang="en-US" sz="7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Dies</a:t>
            </a:r>
            <a:r>
              <a:rPr lang="en-US" sz="6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49:7-14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r>
              <a:rPr lang="en-US" sz="4400" i="1" dirty="0" smtClean="0">
                <a:solidFill>
                  <a:srgbClr val="0000FF"/>
                </a:solidFill>
              </a:rPr>
              <a:t> </a:t>
            </a:r>
            <a:r>
              <a:rPr lang="en-US" sz="4500" i="1" dirty="0" smtClean="0">
                <a:solidFill>
                  <a:srgbClr val="0000FF"/>
                </a:solidFill>
              </a:rPr>
              <a:t>“For all can see that </a:t>
            </a:r>
            <a:r>
              <a:rPr lang="en-US" sz="4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4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wise die</a:t>
            </a:r>
            <a:r>
              <a:rPr lang="en-US" sz="4500" i="1" dirty="0" smtClean="0">
                <a:solidFill>
                  <a:srgbClr val="0000FF"/>
                </a:solidFill>
              </a:rPr>
              <a:t>, that </a:t>
            </a:r>
            <a:r>
              <a:rPr lang="en-US" sz="4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4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foolish</a:t>
            </a:r>
            <a:r>
              <a:rPr lang="en-US" sz="4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the </a:t>
            </a:r>
            <a:r>
              <a:rPr lang="en-US" sz="4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senseless</a:t>
            </a:r>
            <a:r>
              <a:rPr lang="en-US" sz="4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also </a:t>
            </a:r>
            <a:r>
              <a:rPr lang="en-US" sz="45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perish</a:t>
            </a:r>
            <a:r>
              <a:rPr lang="en-US" sz="4500" i="1" dirty="0" smtClean="0">
                <a:solidFill>
                  <a:srgbClr val="0000FF"/>
                </a:solidFill>
              </a:rPr>
              <a:t>” (</a:t>
            </a:r>
            <a:r>
              <a:rPr lang="en-US" sz="45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49:10</a:t>
            </a:r>
            <a:r>
              <a:rPr lang="en-US" sz="4500" i="1" dirty="0" smtClean="0">
                <a:solidFill>
                  <a:srgbClr val="0000FF"/>
                </a:solidFill>
              </a:rPr>
              <a:t>). “</a:t>
            </a:r>
            <a:r>
              <a:rPr lang="en-US" sz="4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</a:t>
            </a:r>
            <a:r>
              <a:rPr lang="en-US" sz="4500" i="1" dirty="0" smtClean="0">
                <a:solidFill>
                  <a:srgbClr val="0000FF"/>
                </a:solidFill>
              </a:rPr>
              <a:t> who </a:t>
            </a:r>
            <a:r>
              <a:rPr lang="en-US" sz="4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 wealth but lack understanding </a:t>
            </a:r>
            <a:r>
              <a:rPr lang="en-US" sz="4500" i="1" dirty="0" smtClean="0">
                <a:solidFill>
                  <a:srgbClr val="0000FF"/>
                </a:solidFill>
              </a:rPr>
              <a:t>are </a:t>
            </a:r>
            <a:r>
              <a:rPr lang="en-US" sz="4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 the beasts that perish</a:t>
            </a:r>
            <a:r>
              <a:rPr lang="en-US" sz="4500" i="1" dirty="0" smtClean="0">
                <a:solidFill>
                  <a:srgbClr val="0000FF"/>
                </a:solidFill>
              </a:rPr>
              <a:t>” (</a:t>
            </a:r>
            <a:r>
              <a:rPr lang="en-US" sz="45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49:20</a:t>
            </a:r>
            <a:r>
              <a:rPr lang="en-US" sz="4500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7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Everyone, </a:t>
            </a:r>
            <a:r>
              <a:rPr lang="en-US" sz="7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Wise</a:t>
            </a:r>
            <a:r>
              <a:rPr lang="en-US" sz="6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49:15-20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r>
              <a:rPr lang="en-US" sz="5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5800" i="1" dirty="0" smtClean="0">
                <a:solidFill>
                  <a:srgbClr val="0000FF"/>
                </a:solidFill>
              </a:rPr>
              <a:t>But </a:t>
            </a:r>
            <a:r>
              <a:rPr lang="en-US" sz="5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5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will </a:t>
            </a:r>
            <a:r>
              <a:rPr lang="en-US" sz="5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redeem</a:t>
            </a:r>
            <a:r>
              <a:rPr lang="en-US" sz="5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me from the realm of the dead</a:t>
            </a:r>
            <a:r>
              <a:rPr lang="en-US" sz="5800" i="1" dirty="0" smtClean="0">
                <a:solidFill>
                  <a:srgbClr val="0000FF"/>
                </a:solidFill>
              </a:rPr>
              <a:t>; </a:t>
            </a:r>
            <a:r>
              <a:rPr lang="en-US" sz="5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will surely take me to himself</a:t>
            </a:r>
            <a:r>
              <a:rPr lang="en-US" sz="5800" i="1" dirty="0" smtClean="0">
                <a:solidFill>
                  <a:srgbClr val="0000FF"/>
                </a:solidFill>
              </a:rPr>
              <a:t>” (</a:t>
            </a:r>
            <a:r>
              <a:rPr lang="en-US" sz="5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49:15</a:t>
            </a:r>
            <a:r>
              <a:rPr lang="en-US" sz="5800" i="1" dirty="0" smtClean="0">
                <a:solidFill>
                  <a:srgbClr val="0000FF"/>
                </a:solidFill>
              </a:rPr>
              <a:t>).</a:t>
            </a:r>
            <a:endParaRPr lang="en-US" sz="53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endParaRPr lang="en-US" sz="4800" i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14461"/>
            <a:ext cx="9144000" cy="14619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53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</a:t>
            </a:r>
            <a:r>
              <a:rPr lang="en-US" sz="53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49:1-20</a:t>
            </a:r>
            <a:r>
              <a:rPr lang="en-US" sz="3600" i="1" dirty="0" smtClean="0">
                <a:solidFill>
                  <a:srgbClr val="0000FF"/>
                </a:solidFill>
              </a:rPr>
              <a:t>):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Brevity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Certainty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the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Futility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Wealth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6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Beyond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Beyond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49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is unstable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1-4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 is universal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5-14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Redemption is possible 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15-20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en-US" sz="36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Mountain top/High water mark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 marL="514350" indent="-514350">
              <a:buNone/>
            </a:pP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Therefore, know the following: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live precariously.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die certainly.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plan accordingly.</a:t>
            </a:r>
            <a:endParaRPr lang="en-US" sz="40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219200"/>
            <a:ext cx="82296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4102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n-US" sz="3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God’s People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Summoned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50:1-6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“The </a:t>
            </a:r>
            <a:r>
              <a:rPr lang="en-US" sz="3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Mighty One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 </a:t>
            </a:r>
            <a:r>
              <a:rPr lang="en-US" sz="3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</a:t>
            </a:r>
            <a:r>
              <a:rPr lang="en-US" sz="3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Lord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speaks and </a:t>
            </a:r>
            <a:r>
              <a:rPr lang="en-US" sz="3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summons 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earth from the rising of the sun to where it sets” (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1a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>
              <a:buNone/>
            </a:pP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en-US" sz="3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God’s People, 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Thankful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7-15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  <a:r>
              <a:rPr lang="en-US" i="1" dirty="0" smtClean="0">
                <a:solidFill>
                  <a:srgbClr val="0000FF"/>
                </a:solidFill>
              </a:rPr>
              <a:t> </a:t>
            </a:r>
            <a:r>
              <a:rPr lang="en-US" sz="3000" i="1" dirty="0" smtClean="0">
                <a:solidFill>
                  <a:srgbClr val="0000FF"/>
                </a:solidFill>
              </a:rPr>
              <a:t>“I bring no charges against you concerning your 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sacrifices</a:t>
            </a:r>
            <a:r>
              <a:rPr lang="en-US" sz="3000" i="1" dirty="0" smtClean="0">
                <a:solidFill>
                  <a:srgbClr val="0000FF"/>
                </a:solidFill>
              </a:rPr>
              <a:t>…”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000" i="1" dirty="0" smtClean="0">
                <a:solidFill>
                  <a:srgbClr val="0000FF"/>
                </a:solidFill>
              </a:rPr>
              <a:t>“</a:t>
            </a:r>
            <a:r>
              <a:rPr lang="en-US" sz="3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Sacrifice thank offerings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to God…” (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8, 14a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>
              <a:buNone/>
            </a:pP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n-US" sz="31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God’s People,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Warned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16-23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  <a:r>
              <a:rPr lang="en-US" sz="2800" i="1" dirty="0" smtClean="0">
                <a:solidFill>
                  <a:srgbClr val="0000FF"/>
                </a:solidFill>
              </a:rPr>
              <a:t>“Consider </a:t>
            </a:r>
            <a:r>
              <a:rPr lang="en-US" sz="2700" i="1" dirty="0" smtClean="0">
                <a:solidFill>
                  <a:srgbClr val="0000FF"/>
                </a:solidFill>
              </a:rPr>
              <a:t>this, </a:t>
            </a:r>
            <a:r>
              <a:rPr lang="en-US" sz="2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who forget God</a:t>
            </a:r>
            <a:r>
              <a:rPr lang="en-US" sz="2700" i="1" dirty="0" smtClean="0">
                <a:solidFill>
                  <a:srgbClr val="0000FF"/>
                </a:solidFill>
              </a:rPr>
              <a:t>, or I will tear you to pieces, with no one to rescue you:</a:t>
            </a:r>
            <a:r>
              <a:rPr lang="en-US" sz="27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Those who </a:t>
            </a:r>
            <a:r>
              <a:rPr lang="en-US" sz="2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sacrifice thank offerings</a:t>
            </a:r>
            <a:r>
              <a:rPr lang="en-US" sz="2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honor me</a:t>
            </a:r>
            <a:r>
              <a:rPr lang="en-US" sz="2700" i="1" dirty="0" smtClean="0">
                <a:solidFill>
                  <a:srgbClr val="0000FF"/>
                </a:solidFill>
              </a:rPr>
              <a:t>, and </a:t>
            </a:r>
            <a:r>
              <a:rPr lang="en-US" sz="27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blameless I will show my </a:t>
            </a:r>
            <a:r>
              <a:rPr lang="en-US" sz="27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salvation</a:t>
            </a:r>
            <a:r>
              <a:rPr lang="en-US" sz="2700" i="1" dirty="0" smtClean="0">
                <a:solidFill>
                  <a:srgbClr val="0000FF"/>
                </a:solidFill>
              </a:rPr>
              <a:t>” (</a:t>
            </a:r>
            <a:r>
              <a:rPr lang="en-US" sz="27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22-23</a:t>
            </a:r>
            <a:r>
              <a:rPr lang="en-US" sz="2700" i="1" dirty="0" smtClean="0">
                <a:solidFill>
                  <a:srgbClr val="0000FF"/>
                </a:solidFill>
              </a:rPr>
              <a:t>).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5473005"/>
            <a:ext cx="9144000" cy="138499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Rebuking </a:t>
            </a:r>
            <a:r>
              <a:rPr lang="en-US" sz="4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religious ritualism</a:t>
            </a:r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4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7-15</a:t>
            </a:r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and </a:t>
            </a:r>
            <a:r>
              <a:rPr lang="en-US" sz="4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hypocritical disobedience</a:t>
            </a:r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4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16-23</a:t>
            </a:r>
            <a:r>
              <a:rPr lang="en-US" sz="4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42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49:1-20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&amp;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Judgment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50:1-24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9144000" cy="4800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Everyone,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</a:t>
            </a:r>
            <a:r>
              <a:rPr lang="en-US" sz="4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49:1-6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4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Everyone </a:t>
            </a:r>
            <a:r>
              <a:rPr lang="en-US" sz="4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Dies</a:t>
            </a:r>
            <a:r>
              <a:rPr lang="en-US" sz="4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49:7-14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4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Everyone,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Wise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(</a:t>
            </a:r>
            <a:r>
              <a:rPr lang="en-US" sz="40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49:15-20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4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God’s People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Summoned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50:1-6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4000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God’s People,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8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Thankful</a:t>
            </a:r>
            <a:r>
              <a:rPr lang="en-US" sz="4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50:7-15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4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God’s People</a:t>
            </a:r>
            <a:r>
              <a:rPr lang="en-US" sz="4000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8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Warned</a:t>
            </a:r>
            <a:r>
              <a:rPr lang="en-US" sz="4000" b="1" i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50:16-23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en-US" sz="40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857071"/>
            <a:ext cx="9144001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“Just as people are destined to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once, and after that to face 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judgment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(</a:t>
            </a:r>
            <a:r>
              <a:rPr lang="en-US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 9:27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Everyone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53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49:1-4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is unstable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b="1" i="1" baseline="30000" dirty="0" smtClean="0">
                <a:solidFill>
                  <a:srgbClr val="C00000"/>
                </a:solidFill>
              </a:rPr>
              <a:t>1</a:t>
            </a:r>
            <a:r>
              <a:rPr lang="en-US" sz="40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</a:t>
            </a:r>
            <a:r>
              <a:rPr lang="en-US" sz="4000" i="1" dirty="0" smtClean="0">
                <a:solidFill>
                  <a:srgbClr val="0000FF"/>
                </a:solidFill>
              </a:rPr>
              <a:t> [</a:t>
            </a:r>
            <a:r>
              <a:rPr lang="en-US" sz="40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šāma</a:t>
            </a:r>
            <a:r>
              <a:rPr lang="en-US" sz="4000" i="1" dirty="0" smtClean="0">
                <a:solidFill>
                  <a:srgbClr val="0000FF"/>
                </a:solidFill>
              </a:rPr>
              <a:t>-</a:t>
            </a:r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1,159x</a:t>
            </a:r>
            <a:r>
              <a:rPr lang="en-US" sz="4000" i="1" dirty="0" smtClean="0">
                <a:solidFill>
                  <a:srgbClr val="0000FF"/>
                </a:solidFill>
              </a:rPr>
              <a:t>]</a:t>
            </a:r>
            <a:r>
              <a:rPr lang="en-US" sz="4000" i="1" dirty="0" err="1" smtClean="0"/>
              <a:t>ʿ</a:t>
            </a:r>
            <a:r>
              <a:rPr lang="en-US" sz="4000" i="1" dirty="0" err="1" smtClean="0">
                <a:solidFill>
                  <a:srgbClr val="0000FF"/>
                </a:solidFill>
              </a:rPr>
              <a:t>this</a:t>
            </a:r>
            <a:r>
              <a:rPr lang="en-US" sz="4000" i="1" dirty="0" smtClean="0">
                <a:solidFill>
                  <a:srgbClr val="0000FF"/>
                </a:solidFill>
              </a:rPr>
              <a:t>, all you peoples;</a:t>
            </a:r>
            <a:br>
              <a:rPr lang="en-US" sz="4000" i="1" dirty="0" smtClean="0">
                <a:solidFill>
                  <a:srgbClr val="0000FF"/>
                </a:solidFill>
              </a:rPr>
            </a:br>
            <a:r>
              <a:rPr lang="en-US" sz="4000" i="1" dirty="0" smtClean="0">
                <a:solidFill>
                  <a:srgbClr val="0000FF"/>
                </a:solidFill>
              </a:rPr>
              <a:t>    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</a:t>
            </a:r>
            <a:r>
              <a:rPr lang="en-US" sz="4000" i="1" dirty="0" smtClean="0">
                <a:solidFill>
                  <a:srgbClr val="0000FF"/>
                </a:solidFill>
              </a:rPr>
              <a:t>, all who live in this world,</a:t>
            </a:r>
          </a:p>
          <a:p>
            <a:pPr>
              <a:buNone/>
            </a:pPr>
            <a:r>
              <a:rPr lang="en-US" sz="4000" b="1" i="1" baseline="30000" dirty="0" smtClean="0">
                <a:solidFill>
                  <a:srgbClr val="C00000"/>
                </a:solidFill>
              </a:rPr>
              <a:t>2</a:t>
            </a:r>
            <a:r>
              <a:rPr lang="en-US" sz="40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4000" i="1" dirty="0" smtClean="0">
                <a:solidFill>
                  <a:srgbClr val="0000FF"/>
                </a:solidFill>
              </a:rPr>
              <a:t>both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</a:t>
            </a:r>
            <a:r>
              <a:rPr lang="en-US" sz="4000" i="1" dirty="0" smtClean="0">
                <a:solidFill>
                  <a:srgbClr val="0000FF"/>
                </a:solidFill>
              </a:rPr>
              <a:t> and 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</a:t>
            </a:r>
            <a:r>
              <a:rPr lang="en-US" sz="4000" i="1" dirty="0" smtClean="0">
                <a:solidFill>
                  <a:srgbClr val="0000FF"/>
                </a:solidFill>
              </a:rPr>
              <a:t>, </a:t>
            </a:r>
            <a:r>
              <a:rPr lang="en-US" sz="40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rich</a:t>
            </a:r>
            <a:r>
              <a:rPr lang="en-US" sz="4000" i="1" dirty="0" smtClean="0">
                <a:solidFill>
                  <a:srgbClr val="0000FF"/>
                </a:solidFill>
              </a:rPr>
              <a:t> and 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poor</a:t>
            </a:r>
            <a:r>
              <a:rPr lang="en-US" sz="4000" i="1" dirty="0" smtClean="0">
                <a:solidFill>
                  <a:srgbClr val="0000FF"/>
                </a:solidFill>
              </a:rPr>
              <a:t> alike: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3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My mouth will speak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words</a:t>
            </a:r>
            <a:r>
              <a:rPr lang="en-US" i="1" dirty="0" smtClean="0">
                <a:solidFill>
                  <a:srgbClr val="0000FF"/>
                </a:solidFill>
              </a:rPr>
              <a:t> of </a:t>
            </a:r>
            <a:r>
              <a:rPr lang="en-US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wisdom</a:t>
            </a:r>
            <a:r>
              <a:rPr lang="en-US" i="1" dirty="0" smtClean="0">
                <a:solidFill>
                  <a:srgbClr val="0000FF"/>
                </a:solidFill>
              </a:rPr>
              <a:t>; the meditation of my heart will give you </a:t>
            </a:r>
            <a:r>
              <a:rPr lang="en-US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</a:t>
            </a:r>
            <a:r>
              <a:rPr lang="en-US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4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I will turn my ear to a </a:t>
            </a:r>
            <a:r>
              <a:rPr lang="en-US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proverb</a:t>
            </a:r>
            <a:r>
              <a:rPr lang="en-US" i="1" dirty="0" smtClean="0">
                <a:solidFill>
                  <a:srgbClr val="0000FF"/>
                </a:solidFill>
              </a:rPr>
              <a:t>;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    with the harp I will expound my </a:t>
            </a:r>
            <a:r>
              <a:rPr lang="en-US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riddle</a:t>
            </a:r>
            <a:r>
              <a:rPr lang="en-US" i="1" dirty="0" smtClean="0">
                <a:solidFill>
                  <a:srgbClr val="0000FF"/>
                </a:solidFill>
              </a:rPr>
              <a:t>: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5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Why should I fear when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evil days </a:t>
            </a:r>
            <a:r>
              <a:rPr lang="en-US" i="1" dirty="0" smtClean="0">
                <a:solidFill>
                  <a:srgbClr val="0000FF"/>
                </a:solidFill>
              </a:rPr>
              <a:t>come,</a:t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    when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wicked deceivers surround me</a:t>
            </a:r>
            <a:r>
              <a:rPr lang="en-US" i="1" dirty="0" smtClean="0">
                <a:solidFill>
                  <a:srgbClr val="0000FF"/>
                </a:solidFill>
              </a:rPr>
              <a:t>—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6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those who </a:t>
            </a:r>
            <a:r>
              <a:rPr lang="en-US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</a:t>
            </a:r>
            <a:r>
              <a:rPr lang="en-US" i="1" u="sng" dirty="0" smtClean="0">
                <a:solidFill>
                  <a:srgbClr val="0000FF"/>
                </a:solidFill>
              </a:rPr>
              <a:t> in their </a:t>
            </a:r>
            <a:r>
              <a:rPr lang="en-US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wealth</a:t>
            </a:r>
            <a:r>
              <a:rPr lang="en-US" i="1" dirty="0" smtClean="0">
                <a:solidFill>
                  <a:srgbClr val="0000FF"/>
                </a:solidFill>
              </a:rPr>
              <a:t/>
            </a:r>
            <a:br>
              <a:rPr lang="en-US" i="1" dirty="0" smtClean="0">
                <a:solidFill>
                  <a:srgbClr val="0000FF"/>
                </a:solidFill>
              </a:rPr>
            </a:br>
            <a:r>
              <a:rPr lang="en-US" i="1" dirty="0" smtClean="0">
                <a:solidFill>
                  <a:srgbClr val="0000FF"/>
                </a:solidFill>
              </a:rPr>
              <a:t>    and </a:t>
            </a:r>
            <a:r>
              <a:rPr lang="en-US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boast</a:t>
            </a:r>
            <a:r>
              <a:rPr lang="en-US" i="1" u="sng" dirty="0" smtClean="0">
                <a:solidFill>
                  <a:srgbClr val="0000FF"/>
                </a:solidFill>
              </a:rPr>
              <a:t> of their great </a:t>
            </a:r>
            <a:r>
              <a:rPr lang="en-US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riches</a:t>
            </a:r>
            <a:r>
              <a:rPr lang="en-US" i="1" dirty="0" smtClean="0">
                <a:solidFill>
                  <a:srgbClr val="0000FF"/>
                </a:solidFill>
              </a:rPr>
              <a:t>?</a:t>
            </a:r>
            <a:endParaRPr lang="en-US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Everyone </a:t>
            </a:r>
            <a:r>
              <a:rPr lang="en-US" sz="4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Dies 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49:5-14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  <a:r>
              <a:rPr lang="en-US" sz="4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 is universal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7</a:t>
            </a:r>
            <a:r>
              <a:rPr lang="en-US" sz="36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5200" i="1" dirty="0" smtClean="0">
                <a:solidFill>
                  <a:srgbClr val="0000FF"/>
                </a:solidFill>
              </a:rPr>
              <a:t>No one can </a:t>
            </a:r>
            <a:r>
              <a:rPr lang="en-US" sz="5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redeem</a:t>
            </a:r>
            <a:r>
              <a:rPr lang="en-US" sz="5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200" i="1" dirty="0" smtClean="0">
                <a:solidFill>
                  <a:srgbClr val="0000FF"/>
                </a:solidFill>
              </a:rPr>
              <a:t>the </a:t>
            </a:r>
            <a:r>
              <a:rPr lang="en-US" sz="5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</a:t>
            </a:r>
            <a:r>
              <a:rPr lang="en-US" sz="5200" i="1" dirty="0" smtClean="0">
                <a:solidFill>
                  <a:srgbClr val="0000FF"/>
                </a:solidFill>
              </a:rPr>
              <a:t> of another or give to God a </a:t>
            </a:r>
            <a:r>
              <a:rPr lang="en-US" sz="52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ransom</a:t>
            </a:r>
            <a:r>
              <a:rPr lang="en-US" sz="5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200" i="1" dirty="0" smtClean="0">
                <a:solidFill>
                  <a:srgbClr val="0000FF"/>
                </a:solidFill>
              </a:rPr>
              <a:t>for them—</a:t>
            </a:r>
            <a:r>
              <a:rPr lang="en-US" sz="3600" b="1" i="1" baseline="30000" dirty="0" smtClean="0">
                <a:solidFill>
                  <a:srgbClr val="C00000"/>
                </a:solidFill>
              </a:rPr>
              <a:t>8</a:t>
            </a:r>
            <a:r>
              <a:rPr lang="en-US" sz="36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ransom for a life is costly, no payment is ever enough</a:t>
            </a:r>
            <a:r>
              <a:rPr lang="en-US" sz="3600" i="1" dirty="0" smtClean="0">
                <a:solidFill>
                  <a:srgbClr val="0000FF"/>
                </a:solidFill>
              </a:rPr>
              <a:t>—</a:t>
            </a: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9</a:t>
            </a:r>
            <a:r>
              <a:rPr lang="en-US" sz="36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600" i="1" dirty="0" smtClean="0">
                <a:solidFill>
                  <a:srgbClr val="0000FF"/>
                </a:solidFill>
              </a:rPr>
              <a:t>so that they should live on forever and not see decay.</a:t>
            </a:r>
          </a:p>
          <a:p>
            <a:pPr>
              <a:buNone/>
            </a:pPr>
            <a:r>
              <a:rPr lang="en-US" sz="3600" b="1" i="1" baseline="30000" dirty="0" smtClean="0">
                <a:solidFill>
                  <a:srgbClr val="C00000"/>
                </a:solidFill>
              </a:rPr>
              <a:t>10</a:t>
            </a:r>
            <a:r>
              <a:rPr lang="en-US" sz="36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600" i="1" dirty="0" smtClean="0">
                <a:solidFill>
                  <a:srgbClr val="0000FF"/>
                </a:solidFill>
              </a:rPr>
              <a:t>For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can see that the wise die, that the foolish and the senseless also perish</a:t>
            </a:r>
            <a:r>
              <a:rPr lang="en-US" sz="3600" i="1" dirty="0" smtClean="0">
                <a:solidFill>
                  <a:srgbClr val="0000FF"/>
                </a:solidFill>
              </a:rPr>
              <a:t>, leaving their wealth to others.</a:t>
            </a:r>
            <a:r>
              <a:rPr lang="en-US" b="1" i="1" baseline="30000" dirty="0" smtClean="0">
                <a:solidFill>
                  <a:srgbClr val="C00000"/>
                </a:solidFill>
              </a:rPr>
              <a:t>11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Their tombs will remain their houses forever, their dwellings for endless generations, though they had named lands after themselves.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12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People, despite their wealth, do not endure; they are like the beasts that perish</a:t>
            </a:r>
            <a:r>
              <a:rPr lang="en-US" i="1" dirty="0" smtClean="0">
                <a:solidFill>
                  <a:srgbClr val="0000FF"/>
                </a:solidFill>
              </a:rPr>
              <a:t>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13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This is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fate of those who trust in themselves</a:t>
            </a:r>
            <a:r>
              <a:rPr lang="en-US" i="1" dirty="0" smtClean="0">
                <a:solidFill>
                  <a:srgbClr val="0000FF"/>
                </a:solidFill>
              </a:rPr>
              <a:t>, and of their followers, who approve their sayings.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14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900" i="1" dirty="0" smtClean="0">
                <a:solidFill>
                  <a:srgbClr val="0000FF"/>
                </a:solidFill>
              </a:rPr>
              <a:t>They are like sheep and are 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destined</a:t>
            </a:r>
            <a:r>
              <a:rPr lang="en-US" sz="3900" i="1" dirty="0" smtClean="0">
                <a:solidFill>
                  <a:srgbClr val="0000FF"/>
                </a:solidFill>
              </a:rPr>
              <a:t> to 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en-US" sz="3900" i="1" dirty="0" smtClean="0"/>
              <a:t> [</a:t>
            </a:r>
            <a:r>
              <a:rPr lang="en-US" sz="39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šᵊ'ôl</a:t>
            </a:r>
            <a:r>
              <a:rPr lang="en-US" sz="3900" i="1" dirty="0" smtClean="0">
                <a:solidFill>
                  <a:srgbClr val="0000FF"/>
                </a:solidFill>
              </a:rPr>
              <a:t>]; 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 will be their shepherd</a:t>
            </a:r>
            <a:r>
              <a:rPr lang="en-US" sz="3900" i="1" dirty="0" smtClean="0">
                <a:solidFill>
                  <a:srgbClr val="0000FF"/>
                </a:solidFill>
              </a:rPr>
              <a:t> (but 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sz="39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upright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will prevail over them in the morning</a:t>
            </a:r>
            <a:r>
              <a:rPr lang="en-US" sz="3900" i="1" dirty="0" smtClean="0">
                <a:solidFill>
                  <a:srgbClr val="0000FF"/>
                </a:solidFill>
              </a:rPr>
              <a:t>). Their forms will 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decay</a:t>
            </a:r>
            <a:r>
              <a:rPr lang="en-US" sz="3900" i="1" dirty="0" smtClean="0">
                <a:solidFill>
                  <a:srgbClr val="0000FF"/>
                </a:solidFill>
              </a:rPr>
              <a:t> in the 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grave</a:t>
            </a:r>
            <a:r>
              <a:rPr lang="en-US" sz="39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900" i="1" dirty="0" smtClean="0"/>
              <a:t>[</a:t>
            </a:r>
            <a:r>
              <a:rPr lang="en-US" sz="39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šᵊ'ôl</a:t>
            </a:r>
            <a:r>
              <a:rPr lang="en-US" sz="3900" i="1" dirty="0" smtClean="0">
                <a:solidFill>
                  <a:srgbClr val="0000FF"/>
                </a:solidFill>
              </a:rPr>
              <a:t>], far from their princely mansions.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Everyone, 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Wise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32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15-20</a:t>
            </a:r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 </a:t>
            </a:r>
            <a:r>
              <a:rPr lang="en-US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Redemption</a:t>
            </a:r>
            <a:r>
              <a:rPr lang="en-US" sz="32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is </a:t>
            </a:r>
            <a:r>
              <a:rPr lang="en-US" sz="3200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possible</a:t>
            </a:r>
            <a:r>
              <a:rPr lang="en-US" sz="32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15</a:t>
            </a:r>
            <a:r>
              <a:rPr lang="en-US" sz="39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</a:t>
            </a:r>
            <a:r>
              <a:rPr lang="en-US" sz="5400" i="1" dirty="0" smtClean="0">
                <a:solidFill>
                  <a:srgbClr val="0000FF"/>
                </a:solidFill>
              </a:rPr>
              <a:t> </a:t>
            </a:r>
            <a:r>
              <a:rPr lang="en-US" sz="5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i="1" dirty="0" smtClean="0">
                <a:solidFill>
                  <a:srgbClr val="0000FF"/>
                </a:solidFill>
              </a:rPr>
              <a:t>will </a:t>
            </a:r>
            <a:r>
              <a:rPr lang="en-US" sz="54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redeem</a:t>
            </a: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i="1" dirty="0" smtClean="0">
                <a:solidFill>
                  <a:srgbClr val="0000FF"/>
                </a:solidFill>
              </a:rPr>
              <a:t>me </a:t>
            </a:r>
            <a:r>
              <a:rPr lang="en-US" sz="4800" i="1" dirty="0" smtClean="0">
                <a:solidFill>
                  <a:srgbClr val="0000FF"/>
                </a:solidFill>
              </a:rPr>
              <a:t>from the realm of the </a:t>
            </a:r>
            <a:r>
              <a:rPr lang="en-US" sz="4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dead </a:t>
            </a:r>
            <a:r>
              <a:rPr lang="en-US" sz="4300" i="1" dirty="0" smtClean="0">
                <a:solidFill>
                  <a:srgbClr val="0000FF"/>
                </a:solidFill>
              </a:rPr>
              <a:t>[</a:t>
            </a:r>
            <a:r>
              <a:rPr lang="en-US" sz="4300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šᵊ'ôl</a:t>
            </a:r>
            <a:r>
              <a:rPr lang="en-US" sz="4300" i="1" dirty="0" smtClean="0">
                <a:solidFill>
                  <a:srgbClr val="0000FF"/>
                </a:solidFill>
              </a:rPr>
              <a:t>, </a:t>
            </a:r>
            <a:r>
              <a:rPr lang="en-US" sz="4300" i="1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Sheol</a:t>
            </a:r>
            <a:r>
              <a:rPr lang="en-US" sz="4300" i="1" dirty="0" smtClean="0">
                <a:solidFill>
                  <a:srgbClr val="0000FF"/>
                </a:solidFill>
              </a:rPr>
              <a:t>, </a:t>
            </a:r>
            <a:r>
              <a:rPr lang="en-US" sz="43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grave</a:t>
            </a:r>
            <a:r>
              <a:rPr lang="en-US" sz="4300" i="1" dirty="0" smtClean="0">
                <a:solidFill>
                  <a:srgbClr val="0000FF"/>
                </a:solidFill>
              </a:rPr>
              <a:t>, </a:t>
            </a:r>
            <a:r>
              <a:rPr lang="en-US" sz="4300" i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hell</a:t>
            </a:r>
            <a:r>
              <a:rPr lang="en-US" sz="4300" i="1" dirty="0" smtClean="0">
                <a:solidFill>
                  <a:srgbClr val="0000FF"/>
                </a:solidFill>
              </a:rPr>
              <a:t>] he will surely take me to himself.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16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Do not be overawed when others grow rich, when the splendor of their houses increases; </a:t>
            </a:r>
            <a:r>
              <a:rPr lang="en-US" b="1" i="1" baseline="30000" dirty="0" smtClean="0">
                <a:solidFill>
                  <a:srgbClr val="C00000"/>
                </a:solidFill>
              </a:rPr>
              <a:t>17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for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will take nothing with them when they die</a:t>
            </a:r>
            <a:r>
              <a:rPr lang="en-US" i="1" dirty="0" smtClean="0">
                <a:solidFill>
                  <a:srgbClr val="0000FF"/>
                </a:solidFill>
              </a:rPr>
              <a:t>, their splendor will not descend with them. </a:t>
            </a:r>
            <a:r>
              <a:rPr lang="en-US" b="1" i="1" baseline="30000" dirty="0" smtClean="0">
                <a:solidFill>
                  <a:srgbClr val="C00000"/>
                </a:solidFill>
              </a:rPr>
              <a:t>18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</a:rPr>
              <a:t>Though while they live they count themselves blessed—and people praise you when you prosper—</a:t>
            </a:r>
            <a:r>
              <a:rPr lang="en-US" b="1" i="1" baseline="30000" dirty="0" smtClean="0">
                <a:solidFill>
                  <a:srgbClr val="C00000"/>
                </a:solidFill>
              </a:rPr>
              <a:t>19</a:t>
            </a:r>
            <a:r>
              <a:rPr lang="en-US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will join those who have gone before them, who will never again see the light of life</a:t>
            </a:r>
            <a:r>
              <a:rPr lang="en-US" i="1" dirty="0" smtClean="0">
                <a:solidFill>
                  <a:srgbClr val="0000FF"/>
                </a:solidFill>
              </a:rPr>
              <a:t>.</a:t>
            </a:r>
          </a:p>
          <a:p>
            <a:pPr>
              <a:buNone/>
            </a:pPr>
            <a:r>
              <a:rPr lang="en-US" b="1" i="1" baseline="30000" dirty="0" smtClean="0">
                <a:solidFill>
                  <a:srgbClr val="C00000"/>
                </a:solidFill>
              </a:rPr>
              <a:t>20</a:t>
            </a:r>
            <a:r>
              <a:rPr lang="en-US" sz="39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3900" i="1" dirty="0" smtClean="0">
                <a:solidFill>
                  <a:srgbClr val="0000FF"/>
                </a:solidFill>
              </a:rPr>
              <a:t>People who have 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wealth</a:t>
            </a:r>
            <a:r>
              <a:rPr lang="en-US" sz="3900" i="1" dirty="0" smtClean="0">
                <a:solidFill>
                  <a:srgbClr val="0000FF"/>
                </a:solidFill>
              </a:rPr>
              <a:t> but 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</a:t>
            </a:r>
            <a:r>
              <a:rPr lang="en-US" sz="3900" i="1" dirty="0" smtClean="0">
                <a:solidFill>
                  <a:srgbClr val="0000FF"/>
                </a:solidFill>
              </a:rPr>
              <a:t> 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understanding</a:t>
            </a:r>
            <a:r>
              <a:rPr lang="en-US" sz="3900" i="1" dirty="0" smtClean="0">
                <a:solidFill>
                  <a:srgbClr val="0000FF"/>
                </a:solidFill>
              </a:rPr>
              <a:t> are like the beasts that </a:t>
            </a:r>
            <a:r>
              <a:rPr lang="en-US" sz="3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perish</a:t>
            </a:r>
            <a:r>
              <a:rPr lang="en-US" sz="3900" i="1" dirty="0" smtClean="0">
                <a:solidFill>
                  <a:srgbClr val="0000FF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Wisdom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about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money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</a:t>
            </a:r>
            <a:endParaRPr lang="en-US" b="1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sz="2800" i="1" dirty="0" smtClean="0">
                <a:solidFill>
                  <a:srgbClr val="0000FF"/>
                </a:solidFill>
              </a:rPr>
              <a:t>“For the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</a:t>
            </a:r>
            <a:r>
              <a:rPr lang="en-US" sz="2800" i="1" dirty="0" smtClean="0">
                <a:solidFill>
                  <a:srgbClr val="0000FF"/>
                </a:solidFill>
              </a:rPr>
              <a:t> of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money</a:t>
            </a:r>
            <a:r>
              <a:rPr lang="en-US" sz="2800" i="1" dirty="0" smtClean="0">
                <a:solidFill>
                  <a:srgbClr val="0000FF"/>
                </a:solidFill>
              </a:rPr>
              <a:t> is a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root</a:t>
            </a:r>
            <a:r>
              <a:rPr lang="en-US" sz="2800" i="1" dirty="0" smtClean="0">
                <a:solidFill>
                  <a:srgbClr val="0000FF"/>
                </a:solidFill>
              </a:rPr>
              <a:t> of all kinds of evil. Some people,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eager</a:t>
            </a:r>
            <a:r>
              <a:rPr lang="en-US" sz="2800" i="1" dirty="0" smtClean="0">
                <a:solidFill>
                  <a:srgbClr val="0000FF"/>
                </a:solidFill>
              </a:rPr>
              <a:t> for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money</a:t>
            </a:r>
            <a:r>
              <a:rPr lang="en-US" sz="2800" i="1" dirty="0" smtClean="0">
                <a:solidFill>
                  <a:srgbClr val="0000FF"/>
                </a:solidFill>
              </a:rPr>
              <a:t>, have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wandered</a:t>
            </a:r>
            <a:r>
              <a:rPr lang="en-US" sz="2800" i="1" dirty="0" smtClean="0">
                <a:solidFill>
                  <a:srgbClr val="0000FF"/>
                </a:solidFill>
              </a:rPr>
              <a:t> from the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</a:t>
            </a:r>
            <a:r>
              <a:rPr lang="en-US" sz="2800" i="1" dirty="0" smtClean="0">
                <a:solidFill>
                  <a:srgbClr val="0000FF"/>
                </a:solidFill>
              </a:rPr>
              <a:t> and </a:t>
            </a: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pierced themselves with many </a:t>
            </a:r>
            <a:r>
              <a:rPr lang="en-US" sz="2800" i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griefs</a:t>
            </a:r>
            <a:r>
              <a:rPr lang="en-US" sz="2800" i="1" dirty="0" smtClean="0">
                <a:solidFill>
                  <a:srgbClr val="0000FF"/>
                </a:solidFill>
              </a:rPr>
              <a:t>”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Tim 6:10</a:t>
            </a:r>
            <a:r>
              <a:rPr lang="en-US" sz="28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2500" i="1" dirty="0" smtClean="0">
                <a:solidFill>
                  <a:srgbClr val="0000FF"/>
                </a:solidFill>
              </a:rPr>
              <a:t>“Do not store up for yourselves treasures on earth, where moths and vermin destroy, and where thieves break in and steal. But </a:t>
            </a:r>
            <a:r>
              <a:rPr lang="en-US" sz="2500" b="1" i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store up for yourselves treasures in heaven</a:t>
            </a:r>
            <a:r>
              <a:rPr lang="en-US" sz="2500" i="1" dirty="0" smtClean="0">
                <a:solidFill>
                  <a:srgbClr val="0000FF"/>
                </a:solidFill>
              </a:rPr>
              <a:t>, where moths and vermin do not destroy, and where thieves do not break in and steal. For </a:t>
            </a:r>
            <a:r>
              <a:rPr lang="en-US" sz="25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your treasure is, there your heart will be also</a:t>
            </a:r>
            <a:r>
              <a:rPr lang="en-US" sz="2500" i="1" dirty="0" smtClean="0">
                <a:solidFill>
                  <a:srgbClr val="0000FF"/>
                </a:solidFill>
              </a:rPr>
              <a:t>” (</a:t>
            </a:r>
            <a:r>
              <a:rPr lang="en-US" sz="25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Mt 6:19-21</a:t>
            </a:r>
            <a:r>
              <a:rPr lang="en-US" sz="25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2900" i="1" dirty="0" smtClean="0">
                <a:solidFill>
                  <a:srgbClr val="0000FF"/>
                </a:solidFill>
              </a:rPr>
              <a:t>“Keep your lives </a:t>
            </a:r>
            <a:r>
              <a:rPr lang="en-US" sz="2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free from the love of money</a:t>
            </a:r>
            <a:r>
              <a:rPr lang="en-US" sz="2900" i="1" dirty="0" smtClean="0">
                <a:solidFill>
                  <a:srgbClr val="0000FF"/>
                </a:solidFill>
              </a:rPr>
              <a:t> </a:t>
            </a:r>
            <a:r>
              <a:rPr lang="en-US" sz="2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be content with what you have</a:t>
            </a:r>
            <a:r>
              <a:rPr lang="en-US" sz="2900" i="1" dirty="0" smtClean="0">
                <a:solidFill>
                  <a:srgbClr val="0000FF"/>
                </a:solidFill>
              </a:rPr>
              <a:t>, because </a:t>
            </a:r>
            <a:r>
              <a:rPr lang="en-US" sz="29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</a:t>
            </a:r>
            <a:r>
              <a:rPr lang="en-US" sz="29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900" i="1" dirty="0" smtClean="0">
                <a:solidFill>
                  <a:srgbClr val="0000FF"/>
                </a:solidFill>
              </a:rPr>
              <a:t>has </a:t>
            </a:r>
            <a:r>
              <a:rPr lang="en-US" sz="29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said</a:t>
            </a:r>
            <a:r>
              <a:rPr lang="en-US" sz="2900" i="1" dirty="0" smtClean="0">
                <a:solidFill>
                  <a:srgbClr val="0000FF"/>
                </a:solidFill>
              </a:rPr>
              <a:t>, “Never will I leave you; never will I forsake you.” (</a:t>
            </a:r>
            <a:r>
              <a:rPr lang="en-US" sz="29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 13:5</a:t>
            </a:r>
            <a:r>
              <a:rPr lang="en-US" sz="29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r>
              <a:rPr lang="en-US" sz="3000" i="1" dirty="0" smtClean="0">
                <a:solidFill>
                  <a:srgbClr val="0000FF"/>
                </a:solidFill>
              </a:rPr>
              <a:t>“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Whoever </a:t>
            </a:r>
            <a:r>
              <a:rPr lang="en-US" sz="3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loves money 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never has enough</a:t>
            </a:r>
            <a:r>
              <a:rPr lang="en-US" sz="3000" i="1" dirty="0" smtClean="0">
                <a:solidFill>
                  <a:srgbClr val="0000FF"/>
                </a:solidFill>
              </a:rPr>
              <a:t>; 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whoever </a:t>
            </a:r>
            <a:r>
              <a:rPr lang="en-US" sz="3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loves wealth </a:t>
            </a:r>
            <a:r>
              <a:rPr lang="en-US" sz="3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never satisfied with their income</a:t>
            </a:r>
            <a:r>
              <a:rPr lang="en-US" sz="3000" i="1" dirty="0" smtClean="0">
                <a:solidFill>
                  <a:srgbClr val="0000FF"/>
                </a:solidFill>
              </a:rPr>
              <a:t>” (</a:t>
            </a:r>
            <a:r>
              <a:rPr lang="en-US" sz="3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Eccl 5:10</a:t>
            </a:r>
            <a:r>
              <a:rPr lang="en-US" sz="3000" i="1" dirty="0" smtClean="0">
                <a:solidFill>
                  <a:srgbClr val="0000FF"/>
                </a:solidFill>
              </a:rPr>
              <a:t>).</a:t>
            </a:r>
          </a:p>
          <a:p>
            <a:pPr>
              <a:buNone/>
            </a:pPr>
            <a:endParaRPr lang="en-US" sz="2800" i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8"/>
            <a:ext cx="8229600" cy="7921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šᵊ'ôl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Sheol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Hades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grave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hell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pit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65x. </a:t>
            </a:r>
            <a:r>
              <a:rPr lang="en-US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333-394x. 4.3 born, 2 die/sec. 6-7K/hour.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 is appointed by God: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“..</a:t>
            </a:r>
            <a:r>
              <a:rPr lang="en-US" sz="2400" i="1" dirty="0" smtClean="0">
                <a:solidFill>
                  <a:srgbClr val="0000FF"/>
                </a:solidFill>
              </a:rPr>
              <a:t>all the days </a:t>
            </a:r>
            <a:r>
              <a:rPr lang="en-US" sz="2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ordained</a:t>
            </a:r>
            <a:r>
              <a:rPr lang="en-US" sz="2400" i="1" dirty="0" smtClean="0">
                <a:solidFill>
                  <a:srgbClr val="0000FF"/>
                </a:solidFill>
              </a:rPr>
              <a:t> for me were written in your book before one of them came to be” (</a:t>
            </a:r>
            <a:r>
              <a:rPr lang="en-US" sz="24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139:16b</a:t>
            </a:r>
            <a:r>
              <a:rPr lang="en-US" sz="2400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 is horrible: “</a:t>
            </a:r>
            <a:r>
              <a:rPr lang="en-US" sz="2800" i="1" dirty="0" smtClean="0">
                <a:solidFill>
                  <a:srgbClr val="0000FF"/>
                </a:solidFill>
              </a:rPr>
              <a:t>My heart is in anguish within me; the terrors of death have fallen on me. </a:t>
            </a:r>
            <a:r>
              <a:rPr lang="en-US" sz="2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800" i="1" dirty="0" smtClean="0">
                <a:solidFill>
                  <a:srgbClr val="0000FF"/>
                </a:solidFill>
              </a:rPr>
              <a:t>Fear and trembling have beset me; horror has overwhelmed me”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55:4-5</a:t>
            </a:r>
            <a:r>
              <a:rPr lang="en-US" sz="2800" i="1" dirty="0" smtClean="0">
                <a:solidFill>
                  <a:srgbClr val="0000FF"/>
                </a:solidFill>
              </a:rPr>
              <a:t>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 is not the end: “…</a:t>
            </a:r>
            <a:r>
              <a:rPr lang="en-US" sz="2800" i="1" dirty="0" smtClean="0">
                <a:solidFill>
                  <a:srgbClr val="0000FF"/>
                </a:solidFill>
              </a:rPr>
              <a:t>because you will not abandon me to the realm of the dead [</a:t>
            </a:r>
            <a:r>
              <a:rPr lang="en-US" sz="28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šᵊ'ôl</a:t>
            </a:r>
            <a:r>
              <a:rPr lang="en-US" sz="2800" i="1" dirty="0" smtClean="0">
                <a:solidFill>
                  <a:srgbClr val="0000FF"/>
                </a:solidFill>
              </a:rPr>
              <a:t>], nor will you let your faithful one see decay.</a:t>
            </a:r>
            <a:r>
              <a:rPr lang="en-US" sz="2800" b="1" i="1" baseline="30000" dirty="0" smtClean="0">
                <a:solidFill>
                  <a:srgbClr val="0000FF"/>
                </a:solidFill>
              </a:rPr>
              <a:t> </a:t>
            </a:r>
            <a:r>
              <a:rPr lang="en-US" sz="2800" i="1" dirty="0" smtClean="0">
                <a:solidFill>
                  <a:srgbClr val="0000FF"/>
                </a:solidFill>
              </a:rPr>
              <a:t>You make known to me the path of life; you will fill me with joy in your presence, with eternal pleasures at your right hand” (</a:t>
            </a:r>
            <a:r>
              <a:rPr lang="en-US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16:10-11; Ac 2:25-28</a:t>
            </a:r>
            <a:r>
              <a:rPr lang="en-US" sz="2800" i="1" dirty="0" smtClean="0">
                <a:solidFill>
                  <a:srgbClr val="0000FF"/>
                </a:solidFill>
              </a:rPr>
              <a:t>).</a:t>
            </a:r>
            <a:endParaRPr lang="en-US" sz="28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269" y="0"/>
            <a:ext cx="9208931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do the psalms say about death and dying?</a:t>
            </a:r>
            <a:endParaRPr lang="en-US" sz="36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Brevity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Certainty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the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Futility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Wealth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49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95400"/>
            <a:ext cx="4495800" cy="5562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is unstable.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 is universal.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Redemption is possible.</a:t>
            </a:r>
            <a:endParaRPr lang="en-US" sz="5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495800" cy="55626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live precariously.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die certainly.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54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plan accordingly.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sz="60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Judgment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US" sz="6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Psalm 50:1-24</a:t>
            </a:r>
            <a:r>
              <a:rPr lang="en-US" sz="6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</a:t>
            </a:r>
            <a:r>
              <a:rPr lang="en-US" sz="40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 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Judge 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the 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Court</a:t>
            </a:r>
            <a:r>
              <a:rPr lang="en-US" sz="3600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sz="3600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Breaks Silence.</a:t>
            </a:r>
            <a:endParaRPr lang="en-US" sz="3600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86200"/>
            <a:ext cx="8077200" cy="2667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i="1" dirty="0" smtClean="0">
                <a:solidFill>
                  <a:srgbClr val="0000FF"/>
                </a:solidFill>
              </a:rPr>
              <a:t>“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Listen </a:t>
            </a:r>
            <a:r>
              <a:rPr lang="en-US" i="1" dirty="0" smtClean="0">
                <a:solidFill>
                  <a:srgbClr val="0000FF"/>
                </a:solidFill>
              </a:rPr>
              <a:t>[</a:t>
            </a:r>
            <a:r>
              <a:rPr lang="en-US" b="1" i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šāma</a:t>
            </a:r>
            <a:r>
              <a:rPr lang="en-US" i="1" dirty="0" smtClean="0">
                <a:solidFill>
                  <a:srgbClr val="0000FF"/>
                </a:solidFill>
              </a:rPr>
              <a:t>],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my people</a:t>
            </a:r>
            <a:r>
              <a:rPr lang="en-US" i="1" dirty="0" smtClean="0">
                <a:solidFill>
                  <a:srgbClr val="0000FF"/>
                </a:solidFill>
              </a:rPr>
              <a:t>, and I will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</a:t>
            </a:r>
            <a:r>
              <a:rPr lang="en-US" i="1" dirty="0" smtClean="0">
                <a:solidFill>
                  <a:srgbClr val="0000FF"/>
                </a:solidFill>
              </a:rPr>
              <a:t>; I will testify against you,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Israel</a:t>
            </a:r>
            <a:r>
              <a:rPr lang="en-US" i="1" dirty="0" smtClean="0">
                <a:solidFill>
                  <a:srgbClr val="0000FF"/>
                </a:solidFill>
              </a:rPr>
              <a:t>: 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am God, your God</a:t>
            </a:r>
            <a:r>
              <a:rPr lang="en-US" i="1" dirty="0" smtClean="0">
                <a:solidFill>
                  <a:srgbClr val="0000FF"/>
                </a:solidFill>
              </a:rPr>
              <a:t>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50:7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</a:p>
          <a:p>
            <a:r>
              <a:rPr lang="en-US" i="1" dirty="0" smtClean="0">
                <a:solidFill>
                  <a:srgbClr val="0000FF"/>
                </a:solidFill>
              </a:rPr>
              <a:t>“…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call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on 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the day of trouble</a:t>
            </a:r>
            <a:r>
              <a:rPr lang="en-US" i="1" dirty="0" smtClean="0">
                <a:solidFill>
                  <a:srgbClr val="0000FF"/>
                </a:solidFill>
              </a:rPr>
              <a:t>;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en-US" b="1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will deliver you</a:t>
            </a:r>
            <a:r>
              <a:rPr lang="en-US" i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you will honor me</a:t>
            </a:r>
            <a:r>
              <a:rPr lang="en-US" i="1" dirty="0" smtClean="0">
                <a:solidFill>
                  <a:srgbClr val="0000FF"/>
                </a:solidFill>
              </a:rPr>
              <a:t>” (</a:t>
            </a:r>
            <a:r>
              <a:rPr lang="en-US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 50:15</a:t>
            </a:r>
            <a:r>
              <a:rPr lang="en-US" i="1" dirty="0" smtClean="0">
                <a:solidFill>
                  <a:srgbClr val="0000FF"/>
                </a:solidFill>
              </a:rPr>
              <a:t>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</TotalTime>
  <Words>334</Words>
  <Application>Microsoft Office PowerPoint</Application>
  <PresentationFormat>On-screen Show (4:3)</PresentationFormat>
  <Paragraphs>95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Death (Ps 49:1-20) &amp; Judgment (Ps 50:1-24)</vt:lpstr>
      <vt:lpstr>Everyone, Listen (49:1-4): Life is unstable.</vt:lpstr>
      <vt:lpstr>Everyone Dies (49:5-14): Death is universal.</vt:lpstr>
      <vt:lpstr>Everyone, Be Wise (15-20): Redemption is possible.</vt:lpstr>
      <vt:lpstr>Wisdom about money and life</vt:lpstr>
      <vt:lpstr>šᵊ'ôl (Sheol, Hades, grave, hell, pit)</vt:lpstr>
      <vt:lpstr>The Brevity of Life, the Certainty of Death and the Futility of Wealth (Psalm 49)</vt:lpstr>
      <vt:lpstr>Judgment (Psalm 50:1-24): The Judge in the High Court Breaks Silence.</vt:lpstr>
      <vt:lpstr>All God’s People Summoned (Ps 50:1-6)</vt:lpstr>
      <vt:lpstr>All God’s People, Be Thankful (50:7-15)</vt:lpstr>
      <vt:lpstr>All God’s People Warned (Ps 50:16-23).</vt:lpstr>
      <vt:lpstr>How does Psalm 49, 50 point to Christ?</vt:lpstr>
      <vt:lpstr>Slide 14</vt:lpstr>
      <vt:lpstr>Death (Ps 49:1-20) and Judgment (Ps 50:1-24): Two Certainties of Life. 3/10/24</vt:lpstr>
      <vt:lpstr>Slide 16</vt:lpstr>
      <vt:lpstr>Beyond Life and Beyond Death (Ps 49)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Death (Psalm 49:1-20) and Judgment (Psalm 50:1-24). 3/10/24</dc:title>
  <dc:creator>Windows User</dc:creator>
  <cp:lastModifiedBy>Windows User</cp:lastModifiedBy>
  <cp:revision>98</cp:revision>
  <dcterms:created xsi:type="dcterms:W3CDTF">2024-02-28T00:48:51Z</dcterms:created>
  <dcterms:modified xsi:type="dcterms:W3CDTF">2024-03-10T15:26:58Z</dcterms:modified>
</cp:coreProperties>
</file>