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0" r:id="rId4"/>
    <p:sldId id="259" r:id="rId5"/>
    <p:sldId id="258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6" y="-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4224F-7974-401C-99F0-00536681C6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775B-4B08-4ABE-B300-982BECE8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4150"/>
            <a:ext cx="7772400" cy="161925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78:1-72</a:t>
            </a:r>
            <a:r>
              <a:rPr lang="en-US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6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572000"/>
            <a:ext cx="7010400" cy="21336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i="1" dirty="0" smtClean="0">
                <a:solidFill>
                  <a:srgbClr val="FFFF00"/>
                </a:solidFill>
              </a:rPr>
              <a:t>“My people, 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FFFF00"/>
                </a:solidFill>
              </a:rPr>
              <a:t>my teaching; 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FFFF00"/>
                </a:solidFill>
              </a:rPr>
              <a:t>to the words of my mouth.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b="1" i="1" baseline="30000" dirty="0" smtClean="0">
                <a:solidFill>
                  <a:srgbClr val="FFFF00"/>
                </a:solidFill>
              </a:rPr>
              <a:t> </a:t>
            </a:r>
            <a:r>
              <a:rPr lang="en-US" i="1" dirty="0" smtClean="0">
                <a:solidFill>
                  <a:srgbClr val="FFFF00"/>
                </a:solidFill>
              </a:rPr>
              <a:t>I will open my mouth with a 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parable</a:t>
            </a:r>
            <a:r>
              <a:rPr lang="en-US" i="1" dirty="0" smtClean="0">
                <a:solidFill>
                  <a:srgbClr val="FFFF00"/>
                </a:solidFill>
              </a:rPr>
              <a:t>; I will utter 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hidden things</a:t>
            </a:r>
            <a:r>
              <a:rPr lang="en-US" i="1" dirty="0" smtClean="0">
                <a:solidFill>
                  <a:srgbClr val="FFFF00"/>
                </a:solidFill>
              </a:rPr>
              <a:t>, things from of 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</a:t>
            </a:r>
            <a:r>
              <a:rPr lang="en-US" i="1" dirty="0" smtClean="0">
                <a:solidFill>
                  <a:srgbClr val="FFFF00"/>
                </a:solidFill>
              </a:rPr>
              <a:t>” </a:t>
            </a:r>
            <a:r>
              <a:rPr lang="en-US" i="1" dirty="0" smtClean="0">
                <a:solidFill>
                  <a:srgbClr val="00B05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78:1-2</a:t>
            </a:r>
            <a:r>
              <a:rPr lang="en-US" i="1" dirty="0" smtClean="0">
                <a:solidFill>
                  <a:srgbClr val="00B050"/>
                </a:solidFill>
              </a:rPr>
              <a:t>).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52400"/>
            <a:ext cx="8854412" cy="24006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5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endParaRPr lang="en-US" sz="1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Meaningless repentance</a:t>
            </a:r>
            <a:r>
              <a:rPr lang="en-US" sz="3200" i="1" dirty="0" smtClean="0">
                <a:solidFill>
                  <a:srgbClr val="0000FF"/>
                </a:solidFill>
              </a:rPr>
              <a:t> 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32-39</a:t>
            </a:r>
            <a:r>
              <a:rPr lang="en-US" sz="3200" i="1" dirty="0" smtClean="0">
                <a:solidFill>
                  <a:srgbClr val="0000FF"/>
                </a:solidFill>
              </a:rPr>
              <a:t>). A merciful response to great sin.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17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600" b="1" i="1" baseline="30000" dirty="0">
                <a:solidFill>
                  <a:srgbClr val="C00000"/>
                </a:solidFill>
              </a:rPr>
              <a:t>32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spite of all this, they kept on sinning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en-US" sz="4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spite of his wonders, they did not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r>
              <a:rPr lang="en-US" sz="4600" i="1" dirty="0" smtClean="0">
                <a:solidFill>
                  <a:srgbClr val="0000FF"/>
                </a:solidFill>
              </a:rPr>
              <a:t>.</a:t>
            </a:r>
            <a:r>
              <a:rPr lang="en-US" sz="4600" i="1" dirty="0">
                <a:solidFill>
                  <a:srgbClr val="0000FF"/>
                </a:solidFill>
              </a:rPr>
              <a:t>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33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So he ended their days in </a:t>
            </a:r>
            <a:r>
              <a:rPr lang="en-US" sz="3600" i="1" dirty="0" smtClean="0">
                <a:solidFill>
                  <a:srgbClr val="0000FF"/>
                </a:solidFill>
              </a:rPr>
              <a:t>futility</a:t>
            </a:r>
            <a:r>
              <a:rPr lang="en-US" sz="3600" i="1" dirty="0">
                <a:solidFill>
                  <a:srgbClr val="0000FF"/>
                </a:solidFill>
              </a:rPr>
              <a:t> and their years in </a:t>
            </a:r>
            <a:r>
              <a:rPr lang="en-US" sz="3600" i="1" dirty="0" smtClean="0">
                <a:solidFill>
                  <a:srgbClr val="0000FF"/>
                </a:solidFill>
              </a:rPr>
              <a:t>terror.</a:t>
            </a:r>
            <a:endParaRPr lang="en-US" sz="36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4000" b="1" i="1" baseline="30000" dirty="0" smtClean="0">
                <a:solidFill>
                  <a:srgbClr val="C00000"/>
                </a:solidFill>
              </a:rPr>
              <a:t>34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100" i="1" dirty="0">
                <a:solidFill>
                  <a:srgbClr val="0000FF"/>
                </a:solidFill>
              </a:rPr>
              <a:t>Whenever God slew them, they would seek </a:t>
            </a:r>
            <a:r>
              <a:rPr lang="en-US" sz="4100" i="1" dirty="0" smtClean="0">
                <a:solidFill>
                  <a:srgbClr val="0000FF"/>
                </a:solidFill>
              </a:rPr>
              <a:t>him;</a:t>
            </a:r>
            <a:r>
              <a:rPr lang="en-US" sz="4100" i="1" dirty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they </a:t>
            </a:r>
            <a:r>
              <a:rPr lang="en-US" sz="3600" i="1" dirty="0">
                <a:solidFill>
                  <a:srgbClr val="0000FF"/>
                </a:solidFill>
              </a:rPr>
              <a:t>eagerly turned to him </a:t>
            </a:r>
            <a:r>
              <a:rPr lang="en-US" sz="3600" i="1" dirty="0" smtClean="0">
                <a:solidFill>
                  <a:srgbClr val="0000FF"/>
                </a:solidFill>
              </a:rPr>
              <a:t>again.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35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They remembered that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>
                <a:solidFill>
                  <a:srgbClr val="0000FF"/>
                </a:solidFill>
              </a:rPr>
              <a:t> was their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sz="3600" i="1" dirty="0" smtClean="0">
                <a:solidFill>
                  <a:srgbClr val="0000FF"/>
                </a:solidFill>
              </a:rPr>
              <a:t>,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that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Most High </a:t>
            </a:r>
            <a:r>
              <a:rPr lang="en-US" sz="3600" i="1" dirty="0">
                <a:solidFill>
                  <a:srgbClr val="0000FF"/>
                </a:solidFill>
              </a:rPr>
              <a:t>was their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Redeemer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36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then </a:t>
            </a:r>
            <a:r>
              <a:rPr lang="en-US" sz="3900" i="1" dirty="0">
                <a:solidFill>
                  <a:srgbClr val="0000FF"/>
                </a:solidFill>
              </a:rPr>
              <a:t>they would flatter him with their </a:t>
            </a:r>
            <a:r>
              <a:rPr lang="en-US" sz="3900" i="1" dirty="0" smtClean="0">
                <a:solidFill>
                  <a:srgbClr val="0000FF"/>
                </a:solidFill>
              </a:rPr>
              <a:t>mouths,</a:t>
            </a:r>
            <a:r>
              <a:rPr lang="en-US" sz="3900" i="1" dirty="0">
                <a:solidFill>
                  <a:srgbClr val="0000FF"/>
                </a:solidFill>
              </a:rPr>
              <a:t> </a:t>
            </a:r>
            <a:r>
              <a:rPr lang="en-US" sz="3900" i="1" dirty="0" smtClean="0">
                <a:solidFill>
                  <a:srgbClr val="0000FF"/>
                </a:solidFill>
              </a:rPr>
              <a:t>lying </a:t>
            </a:r>
            <a:r>
              <a:rPr lang="en-US" sz="3900" i="1" dirty="0">
                <a:solidFill>
                  <a:srgbClr val="0000FF"/>
                </a:solidFill>
              </a:rPr>
              <a:t>to him with their </a:t>
            </a:r>
            <a:r>
              <a:rPr lang="en-US" sz="3900" i="1" dirty="0" smtClean="0">
                <a:solidFill>
                  <a:srgbClr val="0000FF"/>
                </a:solidFill>
              </a:rPr>
              <a:t>tongues;</a:t>
            </a:r>
            <a:r>
              <a:rPr lang="en-US" sz="3900" i="1" dirty="0">
                <a:solidFill>
                  <a:srgbClr val="0000FF"/>
                </a:solidFill>
              </a:rPr>
              <a:t>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37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 hearts were not loyal</a:t>
            </a:r>
            <a:r>
              <a:rPr lang="en-US" sz="4100" i="1" dirty="0">
                <a:solidFill>
                  <a:srgbClr val="0000FF"/>
                </a:solidFill>
              </a:rPr>
              <a:t> 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him</a:t>
            </a:r>
            <a:r>
              <a:rPr lang="en-US" sz="4100" i="1" dirty="0" smtClean="0">
                <a:solidFill>
                  <a:srgbClr val="0000FF"/>
                </a:solidFill>
              </a:rPr>
              <a:t>, </a:t>
            </a:r>
            <a:r>
              <a:rPr lang="en-US" sz="4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not faithful to his </a:t>
            </a:r>
            <a:r>
              <a:rPr lang="en-US" sz="4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covenant</a:t>
            </a:r>
            <a:r>
              <a:rPr lang="en-US" sz="4100" i="1" dirty="0" smtClean="0">
                <a:solidFill>
                  <a:srgbClr val="0000FF"/>
                </a:solidFill>
              </a:rPr>
              <a:t>.</a:t>
            </a:r>
            <a:endParaRPr lang="en-US" sz="41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38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600" i="1" dirty="0">
                <a:solidFill>
                  <a:srgbClr val="0000FF"/>
                </a:solidFill>
              </a:rPr>
              <a:t>Yet he was </a:t>
            </a:r>
            <a:r>
              <a:rPr lang="en-US" sz="4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merciful</a:t>
            </a:r>
            <a:r>
              <a:rPr lang="en-US" sz="4600" i="1" dirty="0" smtClean="0">
                <a:solidFill>
                  <a:srgbClr val="0000FF"/>
                </a:solidFill>
              </a:rPr>
              <a:t>; he </a:t>
            </a:r>
            <a:r>
              <a:rPr lang="en-US" sz="4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forgave</a:t>
            </a:r>
            <a:r>
              <a:rPr lang="en-US" sz="4600" i="1" dirty="0">
                <a:solidFill>
                  <a:srgbClr val="0000FF"/>
                </a:solidFill>
              </a:rPr>
              <a:t> their </a:t>
            </a:r>
            <a:r>
              <a:rPr lang="en-US" sz="4600" i="1" dirty="0" smtClean="0">
                <a:solidFill>
                  <a:srgbClr val="0000FF"/>
                </a:solidFill>
              </a:rPr>
              <a:t>iniquities and </a:t>
            </a:r>
            <a:r>
              <a:rPr lang="en-US" sz="4600" i="1" dirty="0">
                <a:solidFill>
                  <a:srgbClr val="0000FF"/>
                </a:solidFill>
              </a:rPr>
              <a:t>did not destroy </a:t>
            </a:r>
            <a:r>
              <a:rPr lang="en-US" sz="4600" i="1" dirty="0" smtClean="0">
                <a:solidFill>
                  <a:srgbClr val="0000FF"/>
                </a:solidFill>
              </a:rPr>
              <a:t>them.</a:t>
            </a:r>
            <a:r>
              <a:rPr lang="en-US" sz="4600" i="1" dirty="0">
                <a:solidFill>
                  <a:srgbClr val="0000FF"/>
                </a:solidFill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</a:t>
            </a:r>
            <a:r>
              <a:rPr lang="en-US" sz="4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time he restrained his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anger</a:t>
            </a:r>
            <a:r>
              <a:rPr lang="en-US" sz="4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not stir up his full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wrath</a:t>
            </a:r>
            <a:r>
              <a:rPr lang="en-US" sz="4600" i="1" dirty="0" smtClean="0">
                <a:solidFill>
                  <a:srgbClr val="0000FF"/>
                </a:solidFill>
              </a:rPr>
              <a:t>.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39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600" i="1" dirty="0">
                <a:solidFill>
                  <a:srgbClr val="0000FF"/>
                </a:solidFill>
              </a:rPr>
              <a:t>He remembered that they were but </a:t>
            </a:r>
            <a:r>
              <a:rPr lang="en-US" sz="4600" i="1" dirty="0" smtClean="0">
                <a:solidFill>
                  <a:srgbClr val="0000FF"/>
                </a:solidFill>
              </a:rPr>
              <a:t>flesh,</a:t>
            </a:r>
            <a:r>
              <a:rPr lang="en-US" sz="4600" i="1" dirty="0">
                <a:solidFill>
                  <a:srgbClr val="0000FF"/>
                </a:solidFill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</a:rPr>
              <a:t>a </a:t>
            </a:r>
            <a:r>
              <a:rPr lang="en-US" sz="4600" i="1" dirty="0">
                <a:solidFill>
                  <a:srgbClr val="0000FF"/>
                </a:solidFill>
              </a:rPr>
              <a:t>passing breeze that does not return.</a:t>
            </a:r>
            <a:endParaRPr lang="en-US" sz="4600" i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Ingratitude for the exodus</a:t>
            </a:r>
            <a:r>
              <a:rPr lang="en-US" sz="3200" i="1" dirty="0" smtClean="0">
                <a:solidFill>
                  <a:srgbClr val="0000FF"/>
                </a:solidFill>
              </a:rPr>
              <a:t> 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40-53</a:t>
            </a:r>
            <a:r>
              <a:rPr lang="en-US" sz="3200" i="1" dirty="0" smtClean="0">
                <a:solidFill>
                  <a:srgbClr val="0000FF"/>
                </a:solidFill>
              </a:rPr>
              <a:t>).</a:t>
            </a:r>
            <a:r>
              <a:rPr lang="en-US" sz="3100" i="1" dirty="0" smtClean="0">
                <a:solidFill>
                  <a:srgbClr val="0000FF"/>
                </a:solidFill>
              </a:rPr>
              <a:t> From Egypt to Canaan, Israel’s failure to remember the power of God.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40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6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 </a:t>
            </a:r>
            <a:r>
              <a:rPr lang="en-US" sz="6800" i="1" dirty="0" smtClean="0">
                <a:solidFill>
                  <a:srgbClr val="0000FF"/>
                </a:solidFill>
              </a:rPr>
              <a:t>they </a:t>
            </a:r>
            <a:r>
              <a:rPr lang="en-US" sz="6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rebelled</a:t>
            </a:r>
            <a:r>
              <a:rPr lang="en-US" sz="6800" i="1" dirty="0" smtClean="0">
                <a:solidFill>
                  <a:srgbClr val="0000FF"/>
                </a:solidFill>
              </a:rPr>
              <a:t> against him </a:t>
            </a:r>
            <a:r>
              <a:rPr lang="en-US" sz="6000" i="1" dirty="0" smtClean="0">
                <a:solidFill>
                  <a:srgbClr val="0000FF"/>
                </a:solidFill>
              </a:rPr>
              <a:t>in the wilderness and 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grieved</a:t>
            </a:r>
            <a:r>
              <a:rPr lang="en-US" sz="6000" i="1" dirty="0" smtClean="0">
                <a:solidFill>
                  <a:srgbClr val="0000FF"/>
                </a:solidFill>
              </a:rPr>
              <a:t> him in the wasteland! </a:t>
            </a:r>
            <a:r>
              <a:rPr lang="en-US" sz="4800" b="1" i="1" baseline="30000" dirty="0" smtClean="0">
                <a:solidFill>
                  <a:srgbClr val="C00000"/>
                </a:solidFill>
              </a:rPr>
              <a:t>41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7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 and again they put God to the test</a:t>
            </a:r>
            <a:r>
              <a:rPr lang="en-US" sz="7000" i="1" dirty="0" smtClean="0">
                <a:solidFill>
                  <a:srgbClr val="0000FF"/>
                </a:solidFill>
              </a:rPr>
              <a:t>; </a:t>
            </a:r>
            <a:r>
              <a:rPr lang="en-US" sz="6000" i="1" dirty="0" smtClean="0">
                <a:solidFill>
                  <a:srgbClr val="0000FF"/>
                </a:solidFill>
              </a:rPr>
              <a:t>they vexed the Holy One of Israel. </a:t>
            </a:r>
            <a:r>
              <a:rPr lang="en-US" sz="4800" b="1" i="1" baseline="30000" dirty="0" smtClean="0">
                <a:solidFill>
                  <a:srgbClr val="C00000"/>
                </a:solidFill>
              </a:rPr>
              <a:t>42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7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did not remember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i="1" dirty="0" smtClean="0">
                <a:solidFill>
                  <a:srgbClr val="0000FF"/>
                </a:solidFill>
              </a:rPr>
              <a:t>his 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en-US" sz="6000" i="1" dirty="0" smtClean="0">
                <a:solidFill>
                  <a:srgbClr val="0000FF"/>
                </a:solidFill>
              </a:rPr>
              <a:t>—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he redeemed them from the oppressor</a:t>
            </a:r>
            <a:r>
              <a:rPr lang="en-US" sz="6000" i="1" dirty="0" smtClean="0">
                <a:solidFill>
                  <a:srgbClr val="0000FF"/>
                </a:solidFill>
              </a:rPr>
              <a:t>, </a:t>
            </a:r>
            <a:r>
              <a:rPr lang="en-US" sz="4800" b="1" i="1" baseline="30000" dirty="0" smtClean="0">
                <a:solidFill>
                  <a:srgbClr val="C00000"/>
                </a:solidFill>
              </a:rPr>
              <a:t>43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6000" i="1" dirty="0" smtClean="0">
                <a:solidFill>
                  <a:srgbClr val="0000FF"/>
                </a:solidFill>
              </a:rPr>
              <a:t>the day he displayed his signs in Egypt, his wonders in the region of </a:t>
            </a:r>
            <a:r>
              <a:rPr lang="en-US" sz="6000" i="1" dirty="0" err="1" smtClean="0">
                <a:solidFill>
                  <a:srgbClr val="0000FF"/>
                </a:solidFill>
              </a:rPr>
              <a:t>Zoan</a:t>
            </a:r>
            <a:r>
              <a:rPr lang="en-US" sz="60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5500" b="1" i="1" baseline="30000" dirty="0" smtClean="0">
                <a:solidFill>
                  <a:srgbClr val="C00000"/>
                </a:solidFill>
              </a:rPr>
              <a:t>44</a:t>
            </a:r>
            <a:r>
              <a:rPr lang="en-US" sz="5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500" i="1" dirty="0" smtClean="0">
                <a:solidFill>
                  <a:srgbClr val="0000FF"/>
                </a:solidFill>
              </a:rPr>
              <a:t>He </a:t>
            </a:r>
            <a:r>
              <a:rPr lang="en-US" sz="5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turned</a:t>
            </a:r>
            <a:r>
              <a:rPr lang="en-US" sz="5500" i="1" dirty="0" smtClean="0">
                <a:solidFill>
                  <a:srgbClr val="0000FF"/>
                </a:solidFill>
              </a:rPr>
              <a:t> their river into blood; they could not drink from their streams.</a:t>
            </a:r>
          </a:p>
          <a:p>
            <a:pPr>
              <a:buNone/>
            </a:pPr>
            <a:r>
              <a:rPr lang="en-US" sz="5500" b="1" i="1" baseline="30000" dirty="0" smtClean="0">
                <a:solidFill>
                  <a:srgbClr val="C00000"/>
                </a:solidFill>
              </a:rPr>
              <a:t>45</a:t>
            </a:r>
            <a:r>
              <a:rPr lang="en-US" sz="5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500" i="1" dirty="0" smtClean="0">
                <a:solidFill>
                  <a:srgbClr val="0000FF"/>
                </a:solidFill>
              </a:rPr>
              <a:t>He </a:t>
            </a:r>
            <a:r>
              <a:rPr lang="en-US" sz="5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</a:t>
            </a:r>
            <a:r>
              <a:rPr lang="en-US" sz="5500" i="1" dirty="0" smtClean="0">
                <a:solidFill>
                  <a:srgbClr val="0000FF"/>
                </a:solidFill>
              </a:rPr>
              <a:t> swarms of flies that devoured them, and frogs that devastated them.</a:t>
            </a:r>
          </a:p>
          <a:p>
            <a:pPr>
              <a:buNone/>
            </a:pPr>
            <a:r>
              <a:rPr lang="en-US" sz="5500" b="1" i="1" baseline="30000" dirty="0" smtClean="0">
                <a:solidFill>
                  <a:srgbClr val="C00000"/>
                </a:solidFill>
              </a:rPr>
              <a:t>46</a:t>
            </a:r>
            <a:r>
              <a:rPr lang="en-US" sz="5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500" i="1" dirty="0" smtClean="0">
                <a:solidFill>
                  <a:srgbClr val="0000FF"/>
                </a:solidFill>
              </a:rPr>
              <a:t>He </a:t>
            </a:r>
            <a:r>
              <a:rPr lang="en-US" sz="5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</a:t>
            </a:r>
            <a:r>
              <a:rPr lang="en-US" sz="5500" i="1" dirty="0" smtClean="0">
                <a:solidFill>
                  <a:srgbClr val="0000FF"/>
                </a:solidFill>
              </a:rPr>
              <a:t> their crops to the grasshopper, their produce to the locust.</a:t>
            </a:r>
          </a:p>
          <a:p>
            <a:pPr>
              <a:buNone/>
            </a:pPr>
            <a:r>
              <a:rPr lang="en-US" sz="5500" b="1" i="1" baseline="30000" dirty="0" smtClean="0">
                <a:solidFill>
                  <a:srgbClr val="C00000"/>
                </a:solidFill>
              </a:rPr>
              <a:t>47</a:t>
            </a:r>
            <a:r>
              <a:rPr lang="en-US" sz="5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500" i="1" dirty="0" smtClean="0">
                <a:solidFill>
                  <a:srgbClr val="0000FF"/>
                </a:solidFill>
              </a:rPr>
              <a:t>He </a:t>
            </a:r>
            <a:r>
              <a:rPr lang="en-US" sz="5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destroyed</a:t>
            </a:r>
            <a:r>
              <a:rPr lang="en-US" sz="5500" i="1" dirty="0" smtClean="0">
                <a:solidFill>
                  <a:srgbClr val="0000FF"/>
                </a:solidFill>
              </a:rPr>
              <a:t> their vines with hail and their sycamore-figs with sleet.</a:t>
            </a:r>
          </a:p>
          <a:p>
            <a:pPr>
              <a:buNone/>
            </a:pPr>
            <a:r>
              <a:rPr lang="en-US" sz="5500" b="1" i="1" baseline="30000" dirty="0" smtClean="0">
                <a:solidFill>
                  <a:srgbClr val="C00000"/>
                </a:solidFill>
              </a:rPr>
              <a:t>48</a:t>
            </a:r>
            <a:r>
              <a:rPr lang="en-US" sz="5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500" i="1" dirty="0" smtClean="0">
                <a:solidFill>
                  <a:srgbClr val="0000FF"/>
                </a:solidFill>
              </a:rPr>
              <a:t>He </a:t>
            </a:r>
            <a:r>
              <a:rPr lang="en-US" sz="5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</a:t>
            </a:r>
            <a:r>
              <a:rPr lang="en-US" sz="5500" i="1" dirty="0" smtClean="0">
                <a:solidFill>
                  <a:srgbClr val="0000FF"/>
                </a:solidFill>
              </a:rPr>
              <a:t> over their cattle to the hail, their livestock to bolts of lightning.</a:t>
            </a:r>
          </a:p>
          <a:p>
            <a:pPr>
              <a:buNone/>
            </a:pPr>
            <a:r>
              <a:rPr lang="en-US" sz="5500" b="1" i="1" baseline="30000" dirty="0" smtClean="0">
                <a:solidFill>
                  <a:srgbClr val="C00000"/>
                </a:solidFill>
              </a:rPr>
              <a:t>49</a:t>
            </a:r>
            <a:r>
              <a:rPr lang="en-US" sz="5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6000" i="1" dirty="0" smtClean="0">
                <a:solidFill>
                  <a:srgbClr val="0000FF"/>
                </a:solidFill>
              </a:rPr>
              <a:t>He 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unleashed</a:t>
            </a:r>
            <a:r>
              <a:rPr lang="en-US" sz="6000" i="1" dirty="0" smtClean="0">
                <a:solidFill>
                  <a:srgbClr val="0000FF"/>
                </a:solidFill>
              </a:rPr>
              <a:t> against them his hot anger, his wrath, indignation and hostility—a band of destroying angels. </a:t>
            </a:r>
            <a:r>
              <a:rPr lang="en-US" sz="6000" b="1" i="1" baseline="30000" dirty="0" smtClean="0">
                <a:solidFill>
                  <a:srgbClr val="C00000"/>
                </a:solidFill>
              </a:rPr>
              <a:t>50</a:t>
            </a:r>
            <a:r>
              <a:rPr lang="en-US" sz="6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6000" i="1" dirty="0" smtClean="0">
                <a:solidFill>
                  <a:srgbClr val="0000FF"/>
                </a:solidFill>
              </a:rPr>
              <a:t>He 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prepared</a:t>
            </a:r>
            <a:r>
              <a:rPr lang="en-US" sz="6000" i="1" dirty="0" smtClean="0">
                <a:solidFill>
                  <a:srgbClr val="0000FF"/>
                </a:solidFill>
              </a:rPr>
              <a:t> a path for his anger; he did not spare them from death but 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</a:t>
            </a:r>
            <a:r>
              <a:rPr lang="en-US" sz="6000" i="1" dirty="0" smtClean="0">
                <a:solidFill>
                  <a:srgbClr val="0000FF"/>
                </a:solidFill>
              </a:rPr>
              <a:t> them over to the plague. </a:t>
            </a:r>
            <a:r>
              <a:rPr lang="en-US" sz="6000" b="1" i="1" baseline="30000" dirty="0" smtClean="0">
                <a:solidFill>
                  <a:srgbClr val="C00000"/>
                </a:solidFill>
              </a:rPr>
              <a:t>51</a:t>
            </a:r>
            <a:r>
              <a:rPr lang="en-US" sz="6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6000" i="1" dirty="0" smtClean="0">
                <a:solidFill>
                  <a:srgbClr val="0000FF"/>
                </a:solidFill>
              </a:rPr>
              <a:t>He 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struck</a:t>
            </a:r>
            <a:r>
              <a:rPr lang="en-US" sz="6000" i="1" dirty="0" smtClean="0">
                <a:solidFill>
                  <a:srgbClr val="0000FF"/>
                </a:solidFill>
              </a:rPr>
              <a:t> down all the firstborn of Egypt, the </a:t>
            </a:r>
            <a:r>
              <a:rPr lang="en-US" sz="6000" i="1" dirty="0" err="1" smtClean="0">
                <a:solidFill>
                  <a:srgbClr val="0000FF"/>
                </a:solidFill>
              </a:rPr>
              <a:t>firstfruits</a:t>
            </a:r>
            <a:r>
              <a:rPr lang="en-US" sz="6000" i="1" dirty="0" smtClean="0">
                <a:solidFill>
                  <a:srgbClr val="0000FF"/>
                </a:solidFill>
              </a:rPr>
              <a:t> of manhood in the tents of Ham.</a:t>
            </a: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52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7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7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000" i="1" dirty="0" smtClean="0">
                <a:solidFill>
                  <a:srgbClr val="0000FF"/>
                </a:solidFill>
              </a:rPr>
              <a:t>he brought his people out like a flock; he led them like sheep through the wilderness</a:t>
            </a:r>
            <a:r>
              <a:rPr lang="en-US" sz="4800" i="1" dirty="0" smtClean="0">
                <a:solidFill>
                  <a:srgbClr val="0000FF"/>
                </a:solidFill>
              </a:rPr>
              <a:t>. </a:t>
            </a:r>
            <a:r>
              <a:rPr lang="en-US" sz="4800" b="1" i="1" baseline="30000" dirty="0" smtClean="0">
                <a:solidFill>
                  <a:srgbClr val="C00000"/>
                </a:solidFill>
              </a:rPr>
              <a:t>53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7000" i="1" dirty="0" smtClean="0">
                <a:solidFill>
                  <a:srgbClr val="0000FF"/>
                </a:solidFill>
              </a:rPr>
              <a:t>He guided them safely, so they were unafraid; but the sea engulfed their enemies.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Ingratitude for the promised land </a:t>
            </a:r>
            <a:r>
              <a:rPr lang="en-US" sz="3200" i="1" dirty="0" smtClean="0">
                <a:solidFill>
                  <a:srgbClr val="0000FF"/>
                </a:solidFill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54-64</a:t>
            </a:r>
            <a:r>
              <a:rPr lang="en-US" sz="3200" i="1" dirty="0" smtClean="0">
                <a:solidFill>
                  <a:srgbClr val="0000FF"/>
                </a:solidFill>
              </a:rPr>
              <a:t>).</a:t>
            </a:r>
            <a:r>
              <a:rPr lang="en-US" sz="3100" i="1" dirty="0" smtClean="0">
                <a:solidFill>
                  <a:srgbClr val="0000FF"/>
                </a:solidFill>
              </a:rPr>
              <a:t> Stubborn, rebellious Israel in the Promised Land.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i="1" baseline="30000" dirty="0" smtClean="0">
                <a:solidFill>
                  <a:srgbClr val="C00000"/>
                </a:solidFill>
              </a:rPr>
              <a:t>54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And so he brought them to the border of his holy land, to the hill country his right hand had taken. </a:t>
            </a:r>
            <a:r>
              <a:rPr lang="en-US" sz="2400" b="1" i="1" baseline="30000" dirty="0" smtClean="0">
                <a:solidFill>
                  <a:srgbClr val="C00000"/>
                </a:solidFill>
              </a:rPr>
              <a:t>55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He drove out nations before them and allotted their lands to them as an inheritance; he settled the tribes of Israel in their homes.</a:t>
            </a:r>
          </a:p>
          <a:p>
            <a:pPr>
              <a:buNone/>
            </a:pPr>
            <a:r>
              <a:rPr lang="en-US" sz="2600" b="1" i="1" baseline="30000" dirty="0" smtClean="0">
                <a:solidFill>
                  <a:srgbClr val="C00000"/>
                </a:solidFill>
              </a:rPr>
              <a:t>56</a:t>
            </a:r>
            <a:r>
              <a:rPr lang="en-US" sz="2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they put God to the test and rebelled against the Most High</a:t>
            </a:r>
            <a:r>
              <a:rPr lang="en-US" sz="2600" i="1" dirty="0" smtClean="0">
                <a:solidFill>
                  <a:srgbClr val="0000FF"/>
                </a:solidFill>
              </a:rPr>
              <a:t>;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did not keep his statutes</a:t>
            </a:r>
            <a:r>
              <a:rPr lang="en-US" sz="2600" i="1" dirty="0" smtClean="0">
                <a:solidFill>
                  <a:srgbClr val="0000FF"/>
                </a:solidFill>
              </a:rPr>
              <a:t>. </a:t>
            </a:r>
            <a:r>
              <a:rPr lang="en-US" sz="2400" b="1" i="1" baseline="30000" dirty="0" smtClean="0">
                <a:solidFill>
                  <a:srgbClr val="C00000"/>
                </a:solidFill>
              </a:rPr>
              <a:t>57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Like their ancestors they were disloyal and faithless, as unreliable as a faulty bow. </a:t>
            </a:r>
            <a:r>
              <a:rPr lang="en-US" sz="2400" b="1" i="1" baseline="30000" dirty="0" smtClean="0">
                <a:solidFill>
                  <a:srgbClr val="C00000"/>
                </a:solidFill>
              </a:rPr>
              <a:t>58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They angered him with their high places; they aroused his jealousy with their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idols</a:t>
            </a:r>
            <a:r>
              <a:rPr lang="en-US" sz="2400" i="1" dirty="0" smtClean="0">
                <a:solidFill>
                  <a:srgbClr val="0000FF"/>
                </a:solidFill>
              </a:rPr>
              <a:t>. </a:t>
            </a:r>
          </a:p>
          <a:p>
            <a:pPr>
              <a:buNone/>
            </a:pPr>
            <a:r>
              <a:rPr lang="en-US" sz="2400" b="1" i="1" baseline="30000" dirty="0" smtClean="0">
                <a:solidFill>
                  <a:srgbClr val="C00000"/>
                </a:solidFill>
              </a:rPr>
              <a:t>59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When God heard them, he was furious; he rejected Israel completely. </a:t>
            </a:r>
            <a:r>
              <a:rPr lang="en-US" sz="2400" b="1" i="1" baseline="30000" dirty="0" smtClean="0">
                <a:solidFill>
                  <a:srgbClr val="C00000"/>
                </a:solidFill>
              </a:rPr>
              <a:t>60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He abandoned the tabernacle of Shiloh, the tent he had set up among humans.</a:t>
            </a:r>
          </a:p>
          <a:p>
            <a:pPr>
              <a:buNone/>
            </a:pPr>
            <a:r>
              <a:rPr lang="en-US" sz="2400" b="1" i="1" baseline="30000" dirty="0" smtClean="0">
                <a:solidFill>
                  <a:srgbClr val="C00000"/>
                </a:solidFill>
              </a:rPr>
              <a:t>61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He sent the ark of his might into captivity,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splendor [glory] </a:t>
            </a:r>
            <a:r>
              <a:rPr lang="en-US" sz="2400" i="1" dirty="0" smtClean="0">
                <a:solidFill>
                  <a:srgbClr val="0000FF"/>
                </a:solidFill>
              </a:rPr>
              <a:t>into the hands of the enemy. </a:t>
            </a:r>
            <a:r>
              <a:rPr lang="en-US" sz="2400" b="1" i="1" baseline="30000" dirty="0" smtClean="0">
                <a:solidFill>
                  <a:srgbClr val="C00000"/>
                </a:solidFill>
              </a:rPr>
              <a:t>62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He gave his people over to the sword; he was furious with his inheritance. </a:t>
            </a:r>
            <a:r>
              <a:rPr lang="en-US" sz="2400" b="1" i="1" baseline="30000" dirty="0" smtClean="0">
                <a:solidFill>
                  <a:srgbClr val="C00000"/>
                </a:solidFill>
              </a:rPr>
              <a:t>63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Fire consumed their young men, and their young women had no wedding songs; </a:t>
            </a:r>
            <a:r>
              <a:rPr lang="en-US" sz="2400" b="1" i="1" baseline="30000" dirty="0" smtClean="0">
                <a:solidFill>
                  <a:srgbClr val="C00000"/>
                </a:solidFill>
              </a:rPr>
              <a:t>64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</a:rPr>
              <a:t>their priests were put to the sword, and their widows could not weep.</a:t>
            </a:r>
            <a:endParaRPr lang="en-US" sz="24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beginning </a:t>
            </a:r>
            <a:r>
              <a:rPr lang="en-US" sz="3200" i="1" dirty="0" smtClean="0">
                <a:solidFill>
                  <a:srgbClr val="0000FF"/>
                </a:solidFill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65-72</a:t>
            </a:r>
            <a:r>
              <a:rPr lang="en-US" sz="3200" i="1" dirty="0" smtClean="0">
                <a:solidFill>
                  <a:srgbClr val="0000FF"/>
                </a:solidFill>
              </a:rPr>
              <a:t>).</a:t>
            </a:r>
            <a:r>
              <a:rPr lang="en-US" sz="3100" i="1" dirty="0" smtClean="0">
                <a:solidFill>
                  <a:srgbClr val="0000FF"/>
                </a:solidFill>
              </a:rPr>
              <a:t> The hopeful choice of Jerusalem and David.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400" b="1" i="1" baseline="30000" dirty="0" smtClean="0">
                <a:solidFill>
                  <a:srgbClr val="C00000"/>
                </a:solidFill>
              </a:rPr>
              <a:t>65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Then the Lord awoke as from sleep, as a warrior wakes from the stupor of wine. </a:t>
            </a:r>
            <a:r>
              <a:rPr lang="en-US" sz="2800" b="1" i="1" baseline="30000" dirty="0" smtClean="0">
                <a:solidFill>
                  <a:srgbClr val="C00000"/>
                </a:solidFill>
              </a:rPr>
              <a:t>66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He beat back his enemies; he put them to everlasting shame.</a:t>
            </a:r>
          </a:p>
          <a:p>
            <a:pPr>
              <a:buNone/>
            </a:pPr>
            <a:r>
              <a:rPr lang="en-US" sz="2400" b="1" i="1" baseline="30000" dirty="0" smtClean="0">
                <a:solidFill>
                  <a:srgbClr val="C00000"/>
                </a:solidFill>
              </a:rPr>
              <a:t>67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Then he rejected the tents of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</a:t>
            </a:r>
            <a:r>
              <a:rPr lang="en-US" sz="2800" i="1" dirty="0" smtClean="0">
                <a:solidFill>
                  <a:srgbClr val="0000FF"/>
                </a:solidFill>
              </a:rPr>
              <a:t>, he did not choose the tribe of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Ephraim</a:t>
            </a:r>
            <a:r>
              <a:rPr lang="en-US" sz="2800" i="1" dirty="0" smtClean="0">
                <a:solidFill>
                  <a:srgbClr val="0000FF"/>
                </a:solidFill>
              </a:rPr>
              <a:t>; </a:t>
            </a:r>
            <a:r>
              <a:rPr lang="en-US" sz="2800" b="1" i="1" baseline="30000" dirty="0" smtClean="0">
                <a:solidFill>
                  <a:srgbClr val="C00000"/>
                </a:solidFill>
              </a:rPr>
              <a:t>68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but he chose the tribe of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Judah</a:t>
            </a:r>
            <a:r>
              <a:rPr lang="en-US" sz="2800" i="1" dirty="0" smtClean="0">
                <a:solidFill>
                  <a:srgbClr val="0000FF"/>
                </a:solidFill>
              </a:rPr>
              <a:t>,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Mount Zion</a:t>
            </a:r>
            <a:r>
              <a:rPr lang="en-US" sz="2800" i="1" dirty="0" smtClean="0">
                <a:solidFill>
                  <a:srgbClr val="0000FF"/>
                </a:solidFill>
              </a:rPr>
              <a:t>, which he loved. </a:t>
            </a:r>
            <a:r>
              <a:rPr lang="en-US" sz="2800" b="1" i="1" baseline="30000" dirty="0" smtClean="0">
                <a:solidFill>
                  <a:srgbClr val="C00000"/>
                </a:solidFill>
              </a:rPr>
              <a:t>69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He built his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sanctuary</a:t>
            </a:r>
            <a:r>
              <a:rPr lang="en-US" sz="2800" i="1" dirty="0" smtClean="0">
                <a:solidFill>
                  <a:srgbClr val="0000FF"/>
                </a:solidFill>
              </a:rPr>
              <a:t> like the heights, like the earth that he established forever.</a:t>
            </a:r>
          </a:p>
          <a:p>
            <a:pPr>
              <a:buNone/>
            </a:pPr>
            <a:r>
              <a:rPr lang="en-US" sz="2400" b="1" i="1" baseline="30000" dirty="0" smtClean="0">
                <a:solidFill>
                  <a:srgbClr val="C00000"/>
                </a:solidFill>
              </a:rPr>
              <a:t>70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He chose David his servant and took him from the sheep pens; </a:t>
            </a:r>
            <a:r>
              <a:rPr lang="en-US" sz="2800" b="1" i="1" baseline="30000" dirty="0" smtClean="0">
                <a:solidFill>
                  <a:srgbClr val="C00000"/>
                </a:solidFill>
              </a:rPr>
              <a:t>71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from tending the sheep he brought him to be the shepherd of his people Jacob, of Israel his inheritance.</a:t>
            </a:r>
          </a:p>
          <a:p>
            <a:pPr>
              <a:buNone/>
            </a:pPr>
            <a:r>
              <a:rPr lang="en-US" sz="2800" b="1" i="1" baseline="30000" dirty="0" smtClean="0">
                <a:solidFill>
                  <a:srgbClr val="C00000"/>
                </a:solidFill>
              </a:rPr>
              <a:t>72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900" i="1" dirty="0" smtClean="0">
                <a:solidFill>
                  <a:srgbClr val="0000FF"/>
                </a:solidFill>
              </a:rPr>
              <a:t>And David shepherded them with integrity of heart; with skillful hands he led them.</a:t>
            </a:r>
            <a:endParaRPr lang="en-US" sz="39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620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78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to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taught in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parables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78:2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	“So was fulfilled what was spoken through the prophet: ‘I will open my mouth in parables, I will utter things hidden since the creation of the world’”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13:35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supplied Israel in the wilderness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78:15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en-US" i="1" dirty="0" smtClean="0">
                <a:solidFill>
                  <a:srgbClr val="0000FF"/>
                </a:solidFill>
              </a:rPr>
              <a:t>“..they drank from the spiritual rock that accompanied them, and that rock was Christ”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10:4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000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bread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heaven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78:24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“I am the bread of life.</a:t>
            </a:r>
            <a:r>
              <a:rPr lang="en-US" i="1" dirty="0" smtClean="0">
                <a:solidFill>
                  <a:srgbClr val="0000FF"/>
                </a:solidFill>
              </a:rPr>
              <a:t>” “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the bread that came down from heaven</a:t>
            </a:r>
            <a:r>
              <a:rPr lang="en-US" i="1" dirty="0" smtClean="0">
                <a:solidFill>
                  <a:srgbClr val="0000FF"/>
                </a:solidFill>
              </a:rPr>
              <a:t>” (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6:35. 41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685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Lest We Forget </a:t>
            </a:r>
            <a:r>
              <a:rPr lang="en-US" sz="3200" i="1" dirty="0" smtClean="0">
                <a:solidFill>
                  <a:srgbClr val="0000FF"/>
                </a:solidFill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78</a:t>
            </a:r>
            <a:r>
              <a:rPr lang="en-US" sz="3200" i="1" dirty="0" smtClean="0">
                <a:solidFill>
                  <a:srgbClr val="0000FF"/>
                </a:solidFill>
              </a:rPr>
              <a:t>): </a:t>
            </a:r>
            <a:r>
              <a:rPr lang="en-US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from Israel’s history</a:t>
            </a:r>
            <a:r>
              <a:rPr lang="en-US" sz="3200" i="1" dirty="0" smtClean="0">
                <a:solidFill>
                  <a:srgbClr val="0000FF"/>
                </a:solidFill>
              </a:rPr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400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400" i="1" dirty="0" smtClean="0">
                <a:solidFill>
                  <a:srgbClr val="0000FF"/>
                </a:solidFill>
              </a:rPr>
              <a:t>. A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sermon</a:t>
            </a:r>
            <a:r>
              <a:rPr lang="en-US" sz="4400" i="1" dirty="0" smtClean="0">
                <a:solidFill>
                  <a:srgbClr val="0000FF"/>
                </a:solidFill>
              </a:rPr>
              <a:t> from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</a:t>
            </a:r>
            <a:r>
              <a:rPr lang="en-US" sz="4400" i="1" dirty="0" smtClean="0">
                <a:solidFill>
                  <a:srgbClr val="0000FF"/>
                </a:solidFill>
              </a:rPr>
              <a:t> 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1-8</a:t>
            </a:r>
            <a:r>
              <a:rPr lang="en-US" sz="4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i="1" dirty="0" smtClean="0">
                <a:solidFill>
                  <a:srgbClr val="0000FF"/>
                </a:solidFill>
              </a:rPr>
              <a:t>.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Miracles forgotten </a:t>
            </a:r>
            <a:r>
              <a:rPr lang="en-US" sz="4400" i="1" dirty="0" smtClean="0">
                <a:solidFill>
                  <a:srgbClr val="0000FF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9-16</a:t>
            </a:r>
            <a:r>
              <a:rPr lang="en-US" sz="4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i="1" dirty="0" smtClean="0">
                <a:solidFill>
                  <a:srgbClr val="0000FF"/>
                </a:solidFill>
              </a:rPr>
              <a:t>.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Murmurs</a:t>
            </a:r>
            <a:r>
              <a:rPr lang="en-US" sz="4400" i="1" dirty="0" smtClean="0">
                <a:solidFill>
                  <a:srgbClr val="0000FF"/>
                </a:solidFill>
              </a:rPr>
              <a:t> of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unrest</a:t>
            </a:r>
            <a:r>
              <a:rPr lang="en-US" sz="4400" i="1" dirty="0" smtClean="0">
                <a:solidFill>
                  <a:srgbClr val="0000FF"/>
                </a:solidFill>
              </a:rPr>
              <a:t> 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17-31</a:t>
            </a:r>
            <a:r>
              <a:rPr lang="en-US" sz="4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i="1" dirty="0" smtClean="0">
                <a:solidFill>
                  <a:srgbClr val="0000FF"/>
                </a:solidFill>
              </a:rPr>
              <a:t>.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Meaningless repentance </a:t>
            </a:r>
            <a:r>
              <a:rPr lang="en-US" sz="4400" i="1" dirty="0" smtClean="0">
                <a:solidFill>
                  <a:srgbClr val="0000FF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32-39</a:t>
            </a:r>
            <a:r>
              <a:rPr lang="en-US" sz="4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i="1" dirty="0" smtClean="0">
                <a:solidFill>
                  <a:srgbClr val="0000FF"/>
                </a:solidFill>
              </a:rPr>
              <a:t>.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Ingratitude</a:t>
            </a:r>
            <a:r>
              <a:rPr lang="en-US" sz="4400" i="1" dirty="0" smtClean="0">
                <a:solidFill>
                  <a:srgbClr val="0000FF"/>
                </a:solidFill>
              </a:rPr>
              <a:t> for the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exodus</a:t>
            </a:r>
            <a:r>
              <a:rPr lang="en-US" sz="4400" i="1" dirty="0" smtClean="0">
                <a:solidFill>
                  <a:srgbClr val="0000FF"/>
                </a:solidFill>
              </a:rPr>
              <a:t> 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40-53</a:t>
            </a:r>
            <a:r>
              <a:rPr lang="en-US" sz="4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400" i="1" dirty="0" smtClean="0">
                <a:solidFill>
                  <a:srgbClr val="0000FF"/>
                </a:solidFill>
              </a:rPr>
              <a:t>.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Ingratitude</a:t>
            </a:r>
            <a:r>
              <a:rPr lang="en-US" sz="4400" i="1" dirty="0" smtClean="0">
                <a:solidFill>
                  <a:srgbClr val="0000FF"/>
                </a:solidFill>
              </a:rPr>
              <a:t> for the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promised land </a:t>
            </a:r>
            <a:r>
              <a:rPr lang="en-US" sz="4400" i="1" dirty="0" smtClean="0">
                <a:solidFill>
                  <a:srgbClr val="0000FF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54-64</a:t>
            </a:r>
            <a:r>
              <a:rPr lang="en-US" sz="4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4400" i="1" dirty="0" smtClean="0">
                <a:solidFill>
                  <a:srgbClr val="0000FF"/>
                </a:solidFill>
              </a:rPr>
              <a:t>. A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beginning </a:t>
            </a:r>
            <a:r>
              <a:rPr lang="en-US" sz="4400" i="1" dirty="0" smtClean="0">
                <a:solidFill>
                  <a:srgbClr val="0000FF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65-72</a:t>
            </a:r>
            <a:r>
              <a:rPr lang="en-US" sz="4400" i="1" dirty="0" smtClean="0">
                <a:solidFill>
                  <a:srgbClr val="0000FF"/>
                </a:solidFill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371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 lesson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smtClean="0">
                <a:solidFill>
                  <a:srgbClr val="0000FF"/>
                </a:solidFill>
              </a:rPr>
              <a:t>for the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generation</a:t>
            </a:r>
            <a:r>
              <a:rPr lang="en-US" sz="3200" i="1" dirty="0" smtClean="0">
                <a:solidFill>
                  <a:srgbClr val="0000FF"/>
                </a:solidFill>
              </a:rPr>
              <a:t> 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1-8</a:t>
            </a:r>
            <a:r>
              <a:rPr lang="en-US" sz="3200" i="1" dirty="0" smtClean="0">
                <a:solidFill>
                  <a:srgbClr val="0000FF"/>
                </a:solidFill>
              </a:rPr>
              <a:t>): </a:t>
            </a:r>
            <a:r>
              <a:rPr lang="en-US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1a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</a:t>
            </a:r>
            <a:r>
              <a:rPr lang="en-US" sz="3200" i="1" dirty="0" smtClean="0">
                <a:solidFill>
                  <a:srgbClr val="0000FF"/>
                </a:solidFill>
              </a:rPr>
              <a:t> from the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r>
              <a:rPr lang="en-US" sz="3200" i="1" dirty="0" smtClean="0">
                <a:solidFill>
                  <a:srgbClr val="0000FF"/>
                </a:solidFill>
              </a:rPr>
              <a:t>,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</a:t>
            </a:r>
            <a:r>
              <a:rPr lang="en-US" sz="3200" i="1" dirty="0" smtClean="0">
                <a:solidFill>
                  <a:srgbClr val="0000FF"/>
                </a:solidFill>
              </a:rPr>
              <a:t> for the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  <a:r>
              <a:rPr lang="en-US" sz="3200" i="1" dirty="0" smtClean="0">
                <a:solidFill>
                  <a:srgbClr val="0000FF"/>
                </a:solidFill>
              </a:rPr>
              <a:t> 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1-4</a:t>
            </a:r>
            <a:r>
              <a:rPr lang="en-US" sz="3200" i="1" dirty="0" smtClean="0">
                <a:solidFill>
                  <a:srgbClr val="0000FF"/>
                </a:solidFill>
              </a:rPr>
              <a:t>).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791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A </a:t>
            </a:r>
            <a:r>
              <a:rPr lang="en-US" b="1" i="1" dirty="0" err="1" smtClean="0">
                <a:solidFill>
                  <a:srgbClr val="0000FF"/>
                </a:solidFill>
              </a:rPr>
              <a:t>maskil</a:t>
            </a:r>
            <a:r>
              <a:rPr lang="en-US" b="1" dirty="0" smtClean="0">
                <a:solidFill>
                  <a:srgbClr val="0000FF"/>
                </a:solidFill>
              </a:rPr>
              <a:t> of </a:t>
            </a:r>
            <a:r>
              <a:rPr lang="en-US" b="1" dirty="0" err="1" smtClean="0">
                <a:solidFill>
                  <a:srgbClr val="0000FF"/>
                </a:solidFill>
              </a:rPr>
              <a:t>Asaph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b="1" i="1" baseline="30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000" i="1" dirty="0">
                <a:solidFill>
                  <a:srgbClr val="0000FF"/>
                </a:solidFill>
              </a:rPr>
              <a:t>My people, 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>
                <a:solidFill>
                  <a:srgbClr val="0000FF"/>
                </a:solidFill>
              </a:rPr>
              <a:t>my </a:t>
            </a:r>
            <a:r>
              <a:rPr lang="en-US" sz="4000" i="1" dirty="0" smtClean="0">
                <a:solidFill>
                  <a:srgbClr val="0000FF"/>
                </a:solidFill>
              </a:rPr>
              <a:t>teaching;</a:t>
            </a:r>
            <a:r>
              <a:rPr lang="en-US" sz="4000" i="1" dirty="0">
                <a:solidFill>
                  <a:srgbClr val="0000FF"/>
                </a:solidFill>
              </a:rPr>
              <a:t>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>
                <a:solidFill>
                  <a:srgbClr val="0000FF"/>
                </a:solidFill>
              </a:rPr>
              <a:t>to the words of my </a:t>
            </a:r>
            <a:r>
              <a:rPr lang="en-US" sz="4000" i="1" dirty="0" smtClean="0">
                <a:solidFill>
                  <a:srgbClr val="0000FF"/>
                </a:solidFill>
              </a:rPr>
              <a:t>mouth.</a:t>
            </a:r>
            <a:r>
              <a:rPr lang="en-US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4000" i="1" dirty="0" smtClean="0">
                <a:solidFill>
                  <a:srgbClr val="0000FF"/>
                </a:solidFill>
              </a:rPr>
              <a:t>I </a:t>
            </a:r>
            <a:r>
              <a:rPr lang="en-US" sz="4000" i="1" dirty="0">
                <a:solidFill>
                  <a:srgbClr val="0000FF"/>
                </a:solidFill>
              </a:rPr>
              <a:t>will open </a:t>
            </a:r>
            <a:r>
              <a:rPr lang="en-US" sz="4000" i="1" dirty="0" smtClean="0">
                <a:solidFill>
                  <a:srgbClr val="0000FF"/>
                </a:solidFill>
              </a:rPr>
              <a:t>my mouth </a:t>
            </a:r>
            <a:r>
              <a:rPr lang="en-US" sz="4000" i="1" dirty="0">
                <a:solidFill>
                  <a:srgbClr val="0000FF"/>
                </a:solidFill>
              </a:rPr>
              <a:t>with a 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parable</a:t>
            </a:r>
            <a:r>
              <a:rPr lang="en-US" sz="4000" i="1" dirty="0" smtClean="0">
                <a:solidFill>
                  <a:srgbClr val="0000FF"/>
                </a:solidFill>
              </a:rPr>
              <a:t>; I </a:t>
            </a:r>
            <a:r>
              <a:rPr lang="en-US" sz="4000" i="1" dirty="0">
                <a:solidFill>
                  <a:srgbClr val="0000FF"/>
                </a:solidFill>
              </a:rPr>
              <a:t>will utter 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hidden things</a:t>
            </a:r>
            <a:r>
              <a:rPr lang="en-US" sz="4000" i="1" dirty="0">
                <a:solidFill>
                  <a:srgbClr val="0000FF"/>
                </a:solidFill>
              </a:rPr>
              <a:t>, things from of </a:t>
            </a:r>
            <a:r>
              <a:rPr lang="en-US" sz="4000" i="1" dirty="0" smtClean="0">
                <a:solidFill>
                  <a:srgbClr val="0000FF"/>
                </a:solidFill>
              </a:rPr>
              <a:t>old</a:t>
            </a:r>
            <a:r>
              <a:rPr lang="en-US" i="1" dirty="0" smtClean="0">
                <a:solidFill>
                  <a:srgbClr val="0000FF"/>
                </a:solidFill>
              </a:rPr>
              <a:t>—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13:35</a:t>
            </a:r>
            <a:r>
              <a:rPr lang="en-US" i="1" dirty="0" smtClean="0">
                <a:solidFill>
                  <a:srgbClr val="0000FF"/>
                </a:solidFill>
              </a:rPr>
              <a:t>)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things we have heard and known</a:t>
            </a:r>
            <a:r>
              <a:rPr lang="en-US" i="1" dirty="0" smtClean="0">
                <a:solidFill>
                  <a:srgbClr val="0000FF"/>
                </a:solidFill>
              </a:rPr>
              <a:t>, things </a:t>
            </a:r>
            <a:r>
              <a:rPr lang="en-US" i="1" dirty="0">
                <a:solidFill>
                  <a:srgbClr val="0000FF"/>
                </a:solidFill>
              </a:rPr>
              <a:t>our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ancestors</a:t>
            </a:r>
            <a:r>
              <a:rPr lang="en-US" i="1" dirty="0">
                <a:solidFill>
                  <a:srgbClr val="0000FF"/>
                </a:solidFill>
              </a:rPr>
              <a:t> have told </a:t>
            </a:r>
            <a:r>
              <a:rPr lang="en-US" i="1" dirty="0" smtClean="0">
                <a:solidFill>
                  <a:srgbClr val="0000FF"/>
                </a:solidFill>
              </a:rPr>
              <a:t>us.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We will not hide them from their descendants</a:t>
            </a:r>
            <a:r>
              <a:rPr lang="en-US" i="1" dirty="0" smtClean="0">
                <a:solidFill>
                  <a:srgbClr val="0000FF"/>
                </a:solidFill>
              </a:rPr>
              <a:t>;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tell the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generation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the </a:t>
            </a:r>
            <a:r>
              <a:rPr lang="en-US" i="1" dirty="0">
                <a:solidFill>
                  <a:srgbClr val="0000FF"/>
                </a:solidFill>
              </a:rPr>
              <a:t>praiseworthy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deeds</a:t>
            </a:r>
            <a:r>
              <a:rPr lang="en-US" i="1" dirty="0">
                <a:solidFill>
                  <a:srgbClr val="0000FF"/>
                </a:solidFill>
              </a:rPr>
              <a:t> of the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, his </a:t>
            </a:r>
            <a:r>
              <a:rPr lang="en-US" i="1" dirty="0">
                <a:solidFill>
                  <a:srgbClr val="0000FF"/>
                </a:solidFill>
              </a:rPr>
              <a:t>power, and the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r>
              <a:rPr lang="en-US" i="1" dirty="0">
                <a:solidFill>
                  <a:srgbClr val="0000FF"/>
                </a:solidFill>
              </a:rPr>
              <a:t> he has </a:t>
            </a:r>
            <a:r>
              <a:rPr lang="en-US" i="1" dirty="0" smtClean="0">
                <a:solidFill>
                  <a:srgbClr val="0000FF"/>
                </a:solidFill>
              </a:rPr>
              <a:t>done.</a:t>
            </a: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1b</a:t>
            </a:r>
            <a:r>
              <a:rPr lang="en-US" sz="3600" i="1" dirty="0" smtClean="0">
                <a:solidFill>
                  <a:srgbClr val="0000FF"/>
                </a:solidFill>
              </a:rPr>
              <a:t>.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 one generation </a:t>
            </a:r>
            <a:r>
              <a:rPr lang="en-US" sz="3200" i="1" dirty="0" smtClean="0">
                <a:solidFill>
                  <a:srgbClr val="0000FF"/>
                </a:solidFill>
              </a:rPr>
              <a:t>to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the errors of previous generations </a:t>
            </a:r>
            <a:r>
              <a:rPr lang="en-US" sz="3200" i="1" dirty="0" smtClean="0">
                <a:solidFill>
                  <a:srgbClr val="0000FF"/>
                </a:solidFill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5-8</a:t>
            </a:r>
            <a:r>
              <a:rPr lang="en-US" sz="3200" i="1" dirty="0" smtClean="0">
                <a:solidFill>
                  <a:srgbClr val="0000FF"/>
                </a:solidFill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He decreed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statutes</a:t>
            </a:r>
            <a:r>
              <a:rPr lang="en-US" i="1" dirty="0" smtClean="0">
                <a:solidFill>
                  <a:srgbClr val="0000FF"/>
                </a:solidFill>
              </a:rPr>
              <a:t> for Jacob and established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in Israel, which he commanded our ancestors to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 their children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so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generation </a:t>
            </a:r>
            <a:r>
              <a:rPr lang="en-US" i="1" dirty="0" smtClean="0">
                <a:solidFill>
                  <a:srgbClr val="0000FF"/>
                </a:solidFill>
              </a:rPr>
              <a:t>would know them, even the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</a:t>
            </a:r>
            <a:r>
              <a:rPr lang="en-US" i="1" dirty="0" smtClean="0">
                <a:solidFill>
                  <a:srgbClr val="0000FF"/>
                </a:solidFill>
              </a:rPr>
              <a:t> yet to be born, and they in turn would tell their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6:6-9; 2 Tim 2:2</a:t>
            </a:r>
            <a:r>
              <a:rPr lang="en-US" sz="2400" i="1" dirty="0" smtClean="0">
                <a:solidFill>
                  <a:srgbClr val="0000FF"/>
                </a:solidFill>
              </a:rPr>
              <a:t>)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b="1" i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they would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their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and would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forget his deeds but would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commands</a:t>
            </a:r>
            <a:r>
              <a:rPr lang="en-US" sz="3800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300" i="1" dirty="0" smtClean="0">
                <a:solidFill>
                  <a:srgbClr val="0000FF"/>
                </a:solidFill>
              </a:rPr>
              <a:t>They would not be like their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ancestors</a:t>
            </a:r>
            <a:r>
              <a:rPr lang="en-US" sz="3300" i="1" dirty="0" smtClean="0">
                <a:solidFill>
                  <a:srgbClr val="0000FF"/>
                </a:solidFill>
              </a:rPr>
              <a:t>—a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stubborn</a:t>
            </a:r>
            <a:r>
              <a:rPr lang="en-US" sz="3300" i="1" dirty="0" smtClean="0">
                <a:solidFill>
                  <a:srgbClr val="0000FF"/>
                </a:solidFill>
              </a:rPr>
              <a:t> and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rebellious</a:t>
            </a:r>
            <a:r>
              <a:rPr lang="en-US" sz="3300" i="1" dirty="0" smtClean="0">
                <a:solidFill>
                  <a:srgbClr val="0000FF"/>
                </a:solidFill>
              </a:rPr>
              <a:t> generation, whose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hearts</a:t>
            </a:r>
            <a:r>
              <a:rPr lang="en-US" sz="3300" i="1" dirty="0" smtClean="0">
                <a:solidFill>
                  <a:srgbClr val="0000FF"/>
                </a:solidFill>
              </a:rPr>
              <a:t> were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loyal</a:t>
            </a:r>
            <a:r>
              <a:rPr lang="en-US" sz="3300" i="1" dirty="0" smtClean="0">
                <a:solidFill>
                  <a:srgbClr val="0000FF"/>
                </a:solidFill>
              </a:rPr>
              <a:t> to God, whose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spirits</a:t>
            </a:r>
            <a:r>
              <a:rPr lang="en-US" sz="3300" i="1" dirty="0" smtClean="0">
                <a:solidFill>
                  <a:srgbClr val="0000FF"/>
                </a:solidFill>
              </a:rPr>
              <a:t> were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faithful </a:t>
            </a:r>
            <a:r>
              <a:rPr lang="en-US" sz="3300" i="1" dirty="0" smtClean="0">
                <a:solidFill>
                  <a:srgbClr val="0000FF"/>
                </a:solidFill>
              </a:rPr>
              <a:t>to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5400" i="1" dirty="0" smtClean="0">
                <a:solidFill>
                  <a:srgbClr val="0000FF"/>
                </a:solidFill>
              </a:rPr>
              <a:t>.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Miracles forgotten</a:t>
            </a:r>
            <a:r>
              <a:rPr lang="en-US" sz="5400" i="1" dirty="0" smtClean="0">
                <a:solidFill>
                  <a:srgbClr val="0000FF"/>
                </a:solidFill>
              </a:rPr>
              <a:t> (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9-16</a:t>
            </a:r>
            <a:r>
              <a:rPr lang="en-US" sz="5400" i="1" dirty="0" smtClean="0">
                <a:solidFill>
                  <a:srgbClr val="0000FF"/>
                </a:solidFill>
              </a:rPr>
              <a:t>).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2a</a:t>
            </a:r>
            <a:r>
              <a:rPr lang="en-US" sz="3600" i="1" dirty="0" smtClean="0">
                <a:solidFill>
                  <a:srgbClr val="0000FF"/>
                </a:solidFill>
              </a:rPr>
              <a:t>. Overview: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Forgetting God’s grace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9-11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724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9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</a:rPr>
              <a:t>The men of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Ephraim</a:t>
            </a:r>
            <a:r>
              <a:rPr lang="en-US" sz="4000" i="1" dirty="0" smtClean="0">
                <a:solidFill>
                  <a:srgbClr val="0000FF"/>
                </a:solidFill>
              </a:rPr>
              <a:t>, though armed with bows, turned back on the day of battle;</a:t>
            </a:r>
          </a:p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sz="4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000" i="1" dirty="0" smtClean="0">
                <a:solidFill>
                  <a:srgbClr val="0000FF"/>
                </a:solidFill>
              </a:rPr>
              <a:t>they </a:t>
            </a: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not keep God’s covenant </a:t>
            </a:r>
            <a:r>
              <a:rPr lang="en-US" sz="5000" i="1" dirty="0" smtClean="0">
                <a:solidFill>
                  <a:srgbClr val="0000FF"/>
                </a:solidFill>
              </a:rPr>
              <a:t>and </a:t>
            </a: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refused to live by his law</a:t>
            </a:r>
            <a:r>
              <a:rPr lang="en-US" sz="50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sz="4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000" i="1" dirty="0" smtClean="0">
                <a:solidFill>
                  <a:srgbClr val="0000FF"/>
                </a:solidFill>
              </a:rPr>
              <a:t>They </a:t>
            </a:r>
            <a:r>
              <a:rPr lang="en-US" sz="5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forgot</a:t>
            </a: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000" i="1" dirty="0" smtClean="0">
                <a:solidFill>
                  <a:srgbClr val="0000FF"/>
                </a:solidFill>
              </a:rPr>
              <a:t>what he had done, the </a:t>
            </a:r>
            <a:r>
              <a:rPr lang="en-US" sz="5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000" i="1" dirty="0" smtClean="0">
                <a:solidFill>
                  <a:srgbClr val="0000FF"/>
                </a:solidFill>
              </a:rPr>
              <a:t>he had shown them.</a:t>
            </a:r>
            <a:endParaRPr lang="en-US" sz="3300" i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2b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Miraculous exodus from Egypt </a:t>
            </a:r>
            <a:r>
              <a:rPr lang="en-US" sz="3200" i="1" dirty="0" smtClean="0">
                <a:solidFill>
                  <a:srgbClr val="0000FF"/>
                </a:solidFill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12-16</a:t>
            </a:r>
            <a:r>
              <a:rPr lang="en-US" sz="3200" i="1" dirty="0" smtClean="0">
                <a:solidFill>
                  <a:srgbClr val="0000FF"/>
                </a:solidFill>
              </a:rPr>
              <a:t>).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did miracles</a:t>
            </a:r>
            <a:r>
              <a:rPr lang="en-US" sz="3600" i="1" dirty="0" smtClean="0">
                <a:solidFill>
                  <a:srgbClr val="0000FF"/>
                </a:solidFill>
              </a:rPr>
              <a:t> in the sight of their ancestors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</a:t>
            </a:r>
            <a:r>
              <a:rPr lang="en-US" sz="3600" i="1" dirty="0" smtClean="0">
                <a:solidFill>
                  <a:srgbClr val="0000FF"/>
                </a:solidFill>
              </a:rPr>
              <a:t>in the land of Egypt, in the region of </a:t>
            </a:r>
            <a:r>
              <a:rPr lang="en-US" sz="3600" i="1" dirty="0" err="1" smtClean="0">
                <a:solidFill>
                  <a:srgbClr val="0000FF"/>
                </a:solidFill>
              </a:rPr>
              <a:t>Zoan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13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divided</a:t>
            </a:r>
            <a:r>
              <a:rPr lang="en-US" sz="3600" i="1" dirty="0" smtClean="0">
                <a:solidFill>
                  <a:srgbClr val="0000FF"/>
                </a:solidFill>
              </a:rPr>
              <a:t> the sea and led them through;</a:t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 smtClean="0">
                <a:solidFill>
                  <a:srgbClr val="0000FF"/>
                </a:solidFill>
              </a:rPr>
              <a:t>    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</a:t>
            </a:r>
            <a:r>
              <a:rPr lang="en-US" sz="3600" i="1" dirty="0" smtClean="0">
                <a:solidFill>
                  <a:srgbClr val="0000FF"/>
                </a:solidFill>
              </a:rPr>
              <a:t> the water stand up like a wall.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14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guided</a:t>
            </a:r>
            <a:r>
              <a:rPr lang="en-US" sz="3600" i="1" dirty="0" smtClean="0">
                <a:solidFill>
                  <a:srgbClr val="0000FF"/>
                </a:solidFill>
              </a:rPr>
              <a:t> them with the cloud by day</a:t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 smtClean="0">
                <a:solidFill>
                  <a:srgbClr val="0000FF"/>
                </a:solidFill>
              </a:rPr>
              <a:t>    and with light from the fire all night.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15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split</a:t>
            </a:r>
            <a:r>
              <a:rPr lang="en-US" sz="3600" i="1" dirty="0" smtClean="0">
                <a:solidFill>
                  <a:srgbClr val="0000FF"/>
                </a:solidFill>
              </a:rPr>
              <a:t> the rocks in the wilderness and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</a:t>
            </a:r>
            <a:r>
              <a:rPr lang="en-US" sz="3600" i="1" dirty="0" smtClean="0">
                <a:solidFill>
                  <a:srgbClr val="0000FF"/>
                </a:solidFill>
              </a:rPr>
              <a:t> them water as abundant as the seas;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16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brought</a:t>
            </a:r>
            <a:r>
              <a:rPr lang="en-US" sz="3600" i="1" dirty="0" smtClean="0">
                <a:solidFill>
                  <a:srgbClr val="0000FF"/>
                </a:solidFill>
              </a:rPr>
              <a:t> streams out of a rocky crag</a:t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 smtClean="0">
                <a:solidFill>
                  <a:srgbClr val="0000FF"/>
                </a:solidFill>
              </a:rPr>
              <a:t>    and made water flow down like rivers.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600" i="1" dirty="0" smtClean="0">
                <a:solidFill>
                  <a:srgbClr val="0000FF"/>
                </a:solidFill>
              </a:rPr>
              <a:t>.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Murmurs of unrest</a:t>
            </a:r>
            <a:r>
              <a:rPr lang="en-US" sz="3600" i="1" dirty="0" smtClean="0">
                <a:solidFill>
                  <a:srgbClr val="0000FF"/>
                </a:solidFill>
              </a:rPr>
              <a:t> </a:t>
            </a:r>
            <a:r>
              <a:rPr lang="en-US" sz="3200" i="1" dirty="0" smtClean="0">
                <a:solidFill>
                  <a:srgbClr val="0000FF"/>
                </a:solidFill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17-31</a:t>
            </a:r>
            <a:r>
              <a:rPr lang="en-US" sz="3200" i="1" dirty="0" smtClean="0">
                <a:solidFill>
                  <a:srgbClr val="0000FF"/>
                </a:solidFill>
              </a:rPr>
              <a:t>). </a:t>
            </a:r>
            <a:r>
              <a:rPr lang="en-US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</a:t>
            </a:r>
            <a:r>
              <a:rPr lang="en-US" sz="3200" i="1" dirty="0" smtClean="0">
                <a:solidFill>
                  <a:srgbClr val="0000FF"/>
                </a:solidFill>
              </a:rPr>
              <a:t>. Israel’s stubborn rebellious response to God’s wonderful works 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17-20</a:t>
            </a:r>
            <a:r>
              <a:rPr lang="en-US" sz="3200" i="1" dirty="0" smtClean="0">
                <a:solidFill>
                  <a:srgbClr val="0000FF"/>
                </a:solidFill>
              </a:rPr>
              <a:t>).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b="1" i="1" baseline="30000" dirty="0">
                <a:solidFill>
                  <a:srgbClr val="C00000"/>
                </a:solidFill>
              </a:rPr>
              <a:t>17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4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i="1" dirty="0">
                <a:solidFill>
                  <a:srgbClr val="0000FF"/>
                </a:solidFill>
              </a:rPr>
              <a:t>they continued to sin against him,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 smtClean="0">
                <a:solidFill>
                  <a:srgbClr val="0000FF"/>
                </a:solidFill>
              </a:rPr>
              <a:t>rebelling </a:t>
            </a:r>
            <a:r>
              <a:rPr lang="en-US" sz="3600" i="1" dirty="0">
                <a:solidFill>
                  <a:srgbClr val="0000FF"/>
                </a:solidFill>
              </a:rPr>
              <a:t>in the wilderness against the Most </a:t>
            </a:r>
            <a:r>
              <a:rPr lang="en-US" sz="3600" i="1" dirty="0" smtClean="0">
                <a:solidFill>
                  <a:srgbClr val="0000FF"/>
                </a:solidFill>
              </a:rPr>
              <a:t>High.</a:t>
            </a:r>
            <a:endParaRPr lang="en-US" sz="36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18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5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willfully put God to the test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by demanding the food they </a:t>
            </a:r>
            <a:r>
              <a:rPr lang="en-US" sz="3600" i="1" dirty="0" smtClean="0">
                <a:solidFill>
                  <a:srgbClr val="0000FF"/>
                </a:solidFill>
              </a:rPr>
              <a:t>craved.</a:t>
            </a:r>
            <a:endParaRPr lang="en-US" sz="36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19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800" i="1" dirty="0">
                <a:solidFill>
                  <a:srgbClr val="0000FF"/>
                </a:solidFill>
              </a:rPr>
              <a:t>They spoke against God;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they said, “Can God really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spread a table in the </a:t>
            </a:r>
            <a:r>
              <a:rPr lang="en-US" sz="3600" i="1" dirty="0" smtClean="0">
                <a:solidFill>
                  <a:srgbClr val="0000FF"/>
                </a:solidFill>
              </a:rPr>
              <a:t>wilderness?</a:t>
            </a:r>
            <a:endParaRPr lang="en-US" sz="36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20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r>
              <a:rPr lang="en-US" sz="3600" i="1" dirty="0">
                <a:solidFill>
                  <a:srgbClr val="0000FF"/>
                </a:solidFill>
              </a:rPr>
              <a:t>, he struck the rock,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and water gushed out,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streams flowed abundantly,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>
                <a:solidFill>
                  <a:srgbClr val="0000FF"/>
                </a:solidFill>
              </a:rPr>
              <a:t>can he also give us bread?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Can he supply meat for his people?”</a:t>
            </a:r>
            <a:endParaRPr lang="en-US" sz="3300" i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371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3b</a:t>
            </a:r>
            <a:r>
              <a:rPr lang="en-US" sz="4000" i="1" dirty="0" smtClean="0">
                <a:solidFill>
                  <a:srgbClr val="0000FF"/>
                </a:solidFill>
              </a:rPr>
              <a:t>. God’s anger with the unbelief and mistrust of Israel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21-25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i="1" baseline="30000" dirty="0">
                <a:solidFill>
                  <a:srgbClr val="C00000"/>
                </a:solidFill>
              </a:rPr>
              <a:t>21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When the </a:t>
            </a:r>
            <a:r>
              <a:rPr lang="en-US" sz="3600" i="1" cap="small" dirty="0">
                <a:solidFill>
                  <a:srgbClr val="0000FF"/>
                </a:solidFill>
              </a:rPr>
              <a:t>Lord</a:t>
            </a:r>
            <a:r>
              <a:rPr lang="en-US" sz="3600" i="1" dirty="0">
                <a:solidFill>
                  <a:srgbClr val="0000FF"/>
                </a:solidFill>
              </a:rPr>
              <a:t> heard them, he was furious;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his fire broke out against Jacob,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and his wrath rose against </a:t>
            </a:r>
            <a:r>
              <a:rPr lang="en-US" sz="3600" i="1" dirty="0" smtClean="0">
                <a:solidFill>
                  <a:srgbClr val="0000FF"/>
                </a:solidFill>
              </a:rPr>
              <a:t>Israel,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22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for they did not believe in God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or trust in his </a:t>
            </a:r>
            <a:r>
              <a:rPr lang="en-US" sz="3600" i="1" dirty="0" smtClean="0">
                <a:solidFill>
                  <a:srgbClr val="0000FF"/>
                </a:solidFill>
              </a:rPr>
              <a:t>deliverance.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23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>
                <a:solidFill>
                  <a:srgbClr val="0000FF"/>
                </a:solidFill>
              </a:rPr>
              <a:t>he gave a command to the skies </a:t>
            </a:r>
            <a:r>
              <a:rPr lang="en-US" sz="3600" i="1" dirty="0" smtClean="0">
                <a:solidFill>
                  <a:srgbClr val="0000FF"/>
                </a:solidFill>
              </a:rPr>
              <a:t>above and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opened</a:t>
            </a:r>
            <a:r>
              <a:rPr lang="en-US" sz="3600" i="1" dirty="0">
                <a:solidFill>
                  <a:srgbClr val="0000FF"/>
                </a:solidFill>
              </a:rPr>
              <a:t> the doors of the </a:t>
            </a:r>
            <a:r>
              <a:rPr lang="en-US" sz="3600" i="1" dirty="0" smtClean="0">
                <a:solidFill>
                  <a:srgbClr val="0000FF"/>
                </a:solidFill>
              </a:rPr>
              <a:t>heavens;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24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he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rained down manna</a:t>
            </a:r>
            <a:r>
              <a:rPr lang="en-US" sz="3600" i="1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people to eat</a:t>
            </a:r>
            <a:r>
              <a:rPr lang="en-US" sz="3600" i="1" dirty="0" smtClean="0">
                <a:solidFill>
                  <a:srgbClr val="0000FF"/>
                </a:solidFill>
              </a:rPr>
              <a:t>, he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 them the grain of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25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Human beings ate the bread of angels;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he sent them all the food they could eat.</a:t>
            </a:r>
            <a:endParaRPr lang="en-US" sz="3300" i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3c</a:t>
            </a:r>
            <a:r>
              <a:rPr lang="en-US" sz="4000" i="1" dirty="0" smtClean="0">
                <a:solidFill>
                  <a:srgbClr val="0000FF"/>
                </a:solidFill>
              </a:rPr>
              <a:t>. The sending of fowl for meat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26-31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324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b="1" i="1" baseline="30000" dirty="0">
                <a:solidFill>
                  <a:srgbClr val="C00000"/>
                </a:solidFill>
              </a:rPr>
              <a:t>26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He let loose the east wind from the heavens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and by his power made the south wind </a:t>
            </a:r>
            <a:r>
              <a:rPr lang="en-US" sz="3600" i="1" dirty="0" smtClean="0">
                <a:solidFill>
                  <a:srgbClr val="0000FF"/>
                </a:solidFill>
              </a:rPr>
              <a:t>blow.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27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He rained meat down on them like dust,</a:t>
            </a:r>
            <a:r>
              <a:rPr lang="en-US" sz="3900" i="1" dirty="0" smtClean="0">
                <a:solidFill>
                  <a:srgbClr val="0000FF"/>
                </a:solidFill>
              </a:rPr>
              <a:t/>
            </a:r>
            <a:br>
              <a:rPr lang="en-US" sz="3900" i="1" dirty="0" smtClean="0">
                <a:solidFill>
                  <a:srgbClr val="0000FF"/>
                </a:solidFill>
              </a:rPr>
            </a:br>
            <a:r>
              <a:rPr lang="en-US" sz="3900" i="1" dirty="0">
                <a:solidFill>
                  <a:srgbClr val="0000FF"/>
                </a:solidFill>
              </a:rPr>
              <a:t>    birds like sand on the </a:t>
            </a:r>
            <a:r>
              <a:rPr lang="en-US" sz="3900" i="1" dirty="0" smtClean="0">
                <a:solidFill>
                  <a:srgbClr val="0000FF"/>
                </a:solidFill>
              </a:rPr>
              <a:t>seashore.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28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He made them come down inside their camp,</a:t>
            </a:r>
            <a:r>
              <a:rPr lang="en-US" sz="3900" i="1" dirty="0" smtClean="0">
                <a:solidFill>
                  <a:srgbClr val="0000FF"/>
                </a:solidFill>
              </a:rPr>
              <a:t/>
            </a:r>
            <a:br>
              <a:rPr lang="en-US" sz="3900" i="1" dirty="0" smtClean="0">
                <a:solidFill>
                  <a:srgbClr val="0000FF"/>
                </a:solidFill>
              </a:rPr>
            </a:br>
            <a:r>
              <a:rPr lang="en-US" sz="3900" i="1" dirty="0">
                <a:solidFill>
                  <a:srgbClr val="0000FF"/>
                </a:solidFill>
              </a:rPr>
              <a:t>    all around their </a:t>
            </a:r>
            <a:r>
              <a:rPr lang="en-US" sz="3900" i="1" dirty="0" smtClean="0">
                <a:solidFill>
                  <a:srgbClr val="0000FF"/>
                </a:solidFill>
              </a:rPr>
              <a:t>tents.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29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They ate till they were </a:t>
            </a:r>
            <a:r>
              <a:rPr lang="en-US" sz="3900" i="1" dirty="0" smtClean="0">
                <a:solidFill>
                  <a:srgbClr val="0000FF"/>
                </a:solidFill>
              </a:rPr>
              <a:t>gorged—he </a:t>
            </a:r>
            <a:r>
              <a:rPr lang="en-US" sz="3900" i="1" dirty="0">
                <a:solidFill>
                  <a:srgbClr val="0000FF"/>
                </a:solidFill>
              </a:rPr>
              <a:t>had given them what they </a:t>
            </a:r>
            <a:r>
              <a:rPr lang="en-US" sz="3900" i="1" dirty="0" smtClean="0">
                <a:solidFill>
                  <a:srgbClr val="0000FF"/>
                </a:solidFill>
              </a:rPr>
              <a:t>craved.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 11:18-20</a:t>
            </a:r>
            <a:r>
              <a:rPr lang="en-US" sz="3600" i="1" dirty="0" smtClean="0">
                <a:solidFill>
                  <a:srgbClr val="0000FF"/>
                </a:solidFill>
              </a:rPr>
              <a:t>)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30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But before they turned from what they craved,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even while the food was still in their </a:t>
            </a:r>
            <a:r>
              <a:rPr lang="en-US" sz="3600" i="1" dirty="0" smtClean="0">
                <a:solidFill>
                  <a:srgbClr val="0000FF"/>
                </a:solidFill>
              </a:rPr>
              <a:t>mouths,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31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God’s anger rose against </a:t>
            </a:r>
            <a:r>
              <a:rPr lang="en-US" sz="3900" i="1" dirty="0" smtClean="0">
                <a:solidFill>
                  <a:srgbClr val="0000FF"/>
                </a:solidFill>
              </a:rPr>
              <a:t>them; he </a:t>
            </a:r>
            <a:r>
              <a:rPr lang="en-US" sz="3900" i="1" dirty="0">
                <a:solidFill>
                  <a:srgbClr val="0000FF"/>
                </a:solidFill>
              </a:rPr>
              <a:t>put to death the sturdiest among them</a:t>
            </a:r>
            <a:r>
              <a:rPr lang="en-US" sz="3900" i="1" dirty="0" smtClean="0">
                <a:solidFill>
                  <a:srgbClr val="0000FF"/>
                </a:solidFill>
              </a:rPr>
              <a:t>, cutting </a:t>
            </a:r>
            <a:r>
              <a:rPr lang="en-US" sz="3900" i="1" dirty="0">
                <a:solidFill>
                  <a:srgbClr val="0000FF"/>
                </a:solidFill>
              </a:rPr>
              <a:t>down the young men of Israel</a:t>
            </a:r>
            <a:r>
              <a:rPr lang="en-US" sz="3900" i="1" dirty="0" smtClean="0">
                <a:solidFill>
                  <a:srgbClr val="0000FF"/>
                </a:solidFill>
              </a:rPr>
              <a:t>. (</a:t>
            </a:r>
            <a:r>
              <a:rPr lang="en-US" sz="3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 11:33</a:t>
            </a:r>
            <a:r>
              <a:rPr lang="en-US" sz="3900" i="1" dirty="0" smtClean="0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298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Remember and Obey (Psalm 78:1-72)</vt:lpstr>
      <vt:lpstr>Lest We Forget (Ps 78): Lessons from Israel’s history.</vt:lpstr>
      <vt:lpstr>1. History lesson for the next generation (1-8): 1a. Learn from the past, teach for the future (1-4).</vt:lpstr>
      <vt:lpstr>1b. Teach one generation to avoid the errors of previous generations (5-8)</vt:lpstr>
      <vt:lpstr>2. Miracles forgotten (9-16). 2a. Overview: Forgetting God’s grace (9-11).</vt:lpstr>
      <vt:lpstr>2b. Miraculous exodus from Egypt (12-16).</vt:lpstr>
      <vt:lpstr>3. Murmurs of unrest (17-31). 3a. Israel’s stubborn rebellious response to God’s wonderful works (17-20).</vt:lpstr>
      <vt:lpstr>3b. God’s anger with the unbelief and mistrust of Israel (21-25).</vt:lpstr>
      <vt:lpstr>3c. The sending of fowl for meat (26-31).</vt:lpstr>
      <vt:lpstr>4. Meaningless repentance (32-39). A merciful response to great sin.</vt:lpstr>
      <vt:lpstr>5. Ingratitude for the exodus (40-53). From Egypt to Canaan, Israel’s failure to remember the power of God.</vt:lpstr>
      <vt:lpstr>6. Ingratitude for the promised land (54-64). Stubborn, rebellious Israel in the Promised Land.</vt:lpstr>
      <vt:lpstr>7. A new beginning (65-72). The hopeful choice of Jerusalem and David.</vt:lpstr>
      <vt:lpstr>How does Psalm 78 point to Christ?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(Psalm 78)</dc:title>
  <dc:creator>Windows User</dc:creator>
  <cp:lastModifiedBy>Windows User</cp:lastModifiedBy>
  <cp:revision>54</cp:revision>
  <dcterms:created xsi:type="dcterms:W3CDTF">2024-04-10T14:04:47Z</dcterms:created>
  <dcterms:modified xsi:type="dcterms:W3CDTF">2024-04-23T12:04:34Z</dcterms:modified>
</cp:coreProperties>
</file>