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6" r:id="rId8"/>
    <p:sldId id="263" r:id="rId9"/>
    <p:sldId id="264" r:id="rId10"/>
    <p:sldId id="265" r:id="rId11"/>
    <p:sldId id="267" r:id="rId12"/>
    <p:sldId id="272" r:id="rId13"/>
    <p:sldId id="268" r:id="rId14"/>
    <p:sldId id="269" r:id="rId15"/>
    <p:sldId id="270" r:id="rId16"/>
    <p:sldId id="283" r:id="rId17"/>
    <p:sldId id="271" r:id="rId18"/>
    <p:sldId id="273" r:id="rId19"/>
    <p:sldId id="274" r:id="rId20"/>
    <p:sldId id="275" r:id="rId21"/>
    <p:sldId id="276" r:id="rId22"/>
    <p:sldId id="277" r:id="rId23"/>
    <p:sldId id="278" r:id="rId24"/>
    <p:sldId id="279" r:id="rId25"/>
    <p:sldId id="280" r:id="rId26"/>
    <p:sldId id="284"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63" d="100"/>
          <a:sy n="63" d="100"/>
        </p:scale>
        <p:origin x="796"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5DA8-77A9-2FCD-6CD2-0DA7CB1AE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E7BAA4-B429-482C-1CF6-6A7EC30EA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C0E2C9-7C0C-C7B8-2D1A-A65B3295BFD2}"/>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5" name="Footer Placeholder 4">
            <a:extLst>
              <a:ext uri="{FF2B5EF4-FFF2-40B4-BE49-F238E27FC236}">
                <a16:creationId xmlns:a16="http://schemas.microsoft.com/office/drawing/2014/main" id="{94380D13-3FBD-C91F-953C-BF4BE907E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0DA24-0846-F99D-4B51-571AB9CBB653}"/>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100800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B447-40DD-205A-54BD-39860A4170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9B65A-3176-D51A-D8FD-E2336EE51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C8F20-6F87-1284-6305-4D41593D3EA3}"/>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5" name="Footer Placeholder 4">
            <a:extLst>
              <a:ext uri="{FF2B5EF4-FFF2-40B4-BE49-F238E27FC236}">
                <a16:creationId xmlns:a16="http://schemas.microsoft.com/office/drawing/2014/main" id="{A0F314CE-C06E-3BC2-5151-5CBC32884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833B5-08C3-0124-8EA3-5A52E2B91C82}"/>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120993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BD0BA-7D09-C062-D973-60705C75A4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B4D457-BA39-47A3-D953-044DEB23F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9A101-10A9-282F-6DF4-AA5936C4E765}"/>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5" name="Footer Placeholder 4">
            <a:extLst>
              <a:ext uri="{FF2B5EF4-FFF2-40B4-BE49-F238E27FC236}">
                <a16:creationId xmlns:a16="http://schemas.microsoft.com/office/drawing/2014/main" id="{B1EFA3BC-6A36-D573-2022-D4FC96BE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CB052-E663-97FA-DB4E-75B449067613}"/>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94958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E82F-FC8B-B80E-2E0F-1BECEBF8B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1E4F0-0ACC-8F58-E6A4-68B0B03E8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0CA05-ACA4-7632-3AFE-C5D63E0CED5D}"/>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5" name="Footer Placeholder 4">
            <a:extLst>
              <a:ext uri="{FF2B5EF4-FFF2-40B4-BE49-F238E27FC236}">
                <a16:creationId xmlns:a16="http://schemas.microsoft.com/office/drawing/2014/main" id="{EEC7171E-72EF-1229-34CE-FD6991F12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2977E-9697-1193-342A-A8622BB94599}"/>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232927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8A66-FDED-0D53-8344-B7A1286E8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AF21A-27FD-8047-1199-9A9A1B900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CA9E31-4746-EE6D-E95D-CA0FF4F68D2E}"/>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5" name="Footer Placeholder 4">
            <a:extLst>
              <a:ext uri="{FF2B5EF4-FFF2-40B4-BE49-F238E27FC236}">
                <a16:creationId xmlns:a16="http://schemas.microsoft.com/office/drawing/2014/main" id="{513214DA-E52B-1D48-DB3B-722AD1E17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224BC-7029-F720-708A-93253AAB64E8}"/>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265569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E652-7C59-4DC1-0541-840552F9E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EBC57-BB67-9D90-3096-CBD211107C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6FAAD5-5710-B961-AB63-C410656ACD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3A75-998D-52DF-DDD5-12631510157F}"/>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6" name="Footer Placeholder 5">
            <a:extLst>
              <a:ext uri="{FF2B5EF4-FFF2-40B4-BE49-F238E27FC236}">
                <a16:creationId xmlns:a16="http://schemas.microsoft.com/office/drawing/2014/main" id="{6D1C1137-9158-8896-13DB-C02309FE1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89707-21DA-70F6-5F5E-04062F205E55}"/>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111672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6353-E199-367B-828D-482D59F58D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C1B36-242B-AC35-A5C5-EDAE631DA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5F679-711B-0F91-A87F-AEAADDDDA4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D522D-54E4-3EEB-C2F2-1DC427673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B838E-AF71-B540-5C5C-1E416E5E35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468AEE-BB83-20DF-E26C-2D2B035EA0AB}"/>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8" name="Footer Placeholder 7">
            <a:extLst>
              <a:ext uri="{FF2B5EF4-FFF2-40B4-BE49-F238E27FC236}">
                <a16:creationId xmlns:a16="http://schemas.microsoft.com/office/drawing/2014/main" id="{232F3CF4-321C-1526-E5C2-80D0975D3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61976-1B91-9453-32CA-551E39C0FE19}"/>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243038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EC4E-C357-5D00-47C0-449379E3AF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C2D4C3-8F6D-C00A-0765-E6F0FCFB3969}"/>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4" name="Footer Placeholder 3">
            <a:extLst>
              <a:ext uri="{FF2B5EF4-FFF2-40B4-BE49-F238E27FC236}">
                <a16:creationId xmlns:a16="http://schemas.microsoft.com/office/drawing/2014/main" id="{FC4AB3F0-7738-859B-6D34-FC424965F9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12C0F-D374-88B1-2099-8E71EF331182}"/>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365464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70488-EF29-7A9E-129B-722CC3A31079}"/>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3" name="Footer Placeholder 2">
            <a:extLst>
              <a:ext uri="{FF2B5EF4-FFF2-40B4-BE49-F238E27FC236}">
                <a16:creationId xmlns:a16="http://schemas.microsoft.com/office/drawing/2014/main" id="{B2A5B1C8-E208-25A8-C074-CCC4352C31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06958-3EEC-7E35-AF6A-02973E595B3C}"/>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424080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B937-ADFC-0E6F-1CAF-B24C0AC1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58B76-5D74-37AF-7520-E0AD501785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AB0A9-9912-9E22-69D7-622DC3F6E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367B0-04B4-F115-367A-C8419AAE875E}"/>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6" name="Footer Placeholder 5">
            <a:extLst>
              <a:ext uri="{FF2B5EF4-FFF2-40B4-BE49-F238E27FC236}">
                <a16:creationId xmlns:a16="http://schemas.microsoft.com/office/drawing/2014/main" id="{CB74B367-31CB-21D5-6BED-0160A5A26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BC31E-7B77-6D59-2D45-60ED27DEA53F}"/>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286514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53E9-4082-92D1-8CC1-F1AD36516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7CA9C-80D2-B3AE-4F84-4F82D8F19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5C0FC9-8B7C-D61A-363C-E2AE1FEEB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7CF936-71B0-44A4-3D2D-2C411549B9DE}"/>
              </a:ext>
            </a:extLst>
          </p:cNvPr>
          <p:cNvSpPr>
            <a:spLocks noGrp="1"/>
          </p:cNvSpPr>
          <p:nvPr>
            <p:ph type="dt" sz="half" idx="10"/>
          </p:nvPr>
        </p:nvSpPr>
        <p:spPr/>
        <p:txBody>
          <a:bodyPr/>
          <a:lstStyle/>
          <a:p>
            <a:fld id="{997718B7-54F1-4F61-B943-AFB3D7E3D7CF}" type="datetimeFigureOut">
              <a:rPr lang="en-US" smtClean="0"/>
              <a:t>7/15/2024</a:t>
            </a:fld>
            <a:endParaRPr lang="en-US"/>
          </a:p>
        </p:txBody>
      </p:sp>
      <p:sp>
        <p:nvSpPr>
          <p:cNvPr id="6" name="Footer Placeholder 5">
            <a:extLst>
              <a:ext uri="{FF2B5EF4-FFF2-40B4-BE49-F238E27FC236}">
                <a16:creationId xmlns:a16="http://schemas.microsoft.com/office/drawing/2014/main" id="{A6B355C3-9B9D-78B8-9BAB-17A8500CC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8D36D-792C-DE40-187C-7F08650A465A}"/>
              </a:ext>
            </a:extLst>
          </p:cNvPr>
          <p:cNvSpPr>
            <a:spLocks noGrp="1"/>
          </p:cNvSpPr>
          <p:nvPr>
            <p:ph type="sldNum" sz="quarter" idx="12"/>
          </p:nvPr>
        </p:nvSpPr>
        <p:spPr/>
        <p:txBody>
          <a:bodyPr/>
          <a:lstStyle/>
          <a:p>
            <a:fld id="{B2405EB2-C822-4D17-A6A3-5DB331506CF1}" type="slidenum">
              <a:rPr lang="en-US" smtClean="0"/>
              <a:t>‹#›</a:t>
            </a:fld>
            <a:endParaRPr lang="en-US"/>
          </a:p>
        </p:txBody>
      </p:sp>
    </p:spTree>
    <p:extLst>
      <p:ext uri="{BB962C8B-B14F-4D97-AF65-F5344CB8AC3E}">
        <p14:creationId xmlns:p14="http://schemas.microsoft.com/office/powerpoint/2010/main" val="54611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A1D06-347A-32C5-302B-1FFF746F8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CEB6B2-1C15-D3BD-BEFC-D95DBC78C7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D3DDF-D8AC-911B-153F-FCD0DD8F1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718B7-54F1-4F61-B943-AFB3D7E3D7CF}" type="datetimeFigureOut">
              <a:rPr lang="en-US" smtClean="0"/>
              <a:t>7/15/2024</a:t>
            </a:fld>
            <a:endParaRPr lang="en-US"/>
          </a:p>
        </p:txBody>
      </p:sp>
      <p:sp>
        <p:nvSpPr>
          <p:cNvPr id="5" name="Footer Placeholder 4">
            <a:extLst>
              <a:ext uri="{FF2B5EF4-FFF2-40B4-BE49-F238E27FC236}">
                <a16:creationId xmlns:a16="http://schemas.microsoft.com/office/drawing/2014/main" id="{C93ABA5D-627D-BBBE-A6E6-A5AB4EA12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3467-98D1-4853-10C1-44917642F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05EB2-C822-4D17-A6A3-5DB331506CF1}" type="slidenum">
              <a:rPr lang="en-US" smtClean="0"/>
              <a:t>‹#›</a:t>
            </a:fld>
            <a:endParaRPr lang="en-US"/>
          </a:p>
        </p:txBody>
      </p:sp>
    </p:spTree>
    <p:extLst>
      <p:ext uri="{BB962C8B-B14F-4D97-AF65-F5344CB8AC3E}">
        <p14:creationId xmlns:p14="http://schemas.microsoft.com/office/powerpoint/2010/main" val="270523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iblegateway.com/passage/?search=2+Peter+3%3A10-18&amp;version=NIV#fen-NIV-30533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blegateway.com/passage/?search=2+Peter+3+&amp;version=NIV#fen-NIV-30535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2+Peter+3%3A10-18&amp;version=NIV#fen-NIV-30535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2" Type="http://schemas.openxmlformats.org/officeDocument/2006/relationships/hyperlink" Target="https://www.biblegateway.com/passage/?search=2+Peter+3+&amp;version=NIV#fen-NIV-30535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2+Peter+3+&amp;version=NIV#fen-NIV-30535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2+Peter+3+&amp;version=NIV#fen-NIV-30533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A0CA-A9B5-EEFA-B8DA-F1482ABF7DEC}"/>
              </a:ext>
            </a:extLst>
          </p:cNvPr>
          <p:cNvSpPr>
            <a:spLocks noGrp="1"/>
          </p:cNvSpPr>
          <p:nvPr>
            <p:ph type="title"/>
          </p:nvPr>
        </p:nvSpPr>
        <p:spPr>
          <a:xfrm>
            <a:off x="838200" y="365125"/>
            <a:ext cx="10515600" cy="5766118"/>
          </a:xfrm>
        </p:spPr>
        <p:txBody>
          <a:bodyPr>
            <a:normAutofit fontScale="90000"/>
          </a:bodyPr>
          <a:lstStyle/>
          <a:p>
            <a:r>
              <a:rPr lang="en-US" dirty="0"/>
              <a:t>2 Peter 3:10-18:</a:t>
            </a:r>
            <a:br>
              <a:rPr lang="en-US" dirty="0"/>
            </a:br>
            <a:br>
              <a:rPr lang="en-US" dirty="0"/>
            </a:br>
            <a:r>
              <a:rPr lang="en-US" sz="36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10 </a:t>
            </a:r>
            <a: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t>But the day of the Lord will come like a thief. The heavens will disappear with a roar; the elements will be destroyed by fire, and the earth and everything done in it will be laid bare.</a:t>
            </a:r>
            <a:r>
              <a:rPr lang="en-US" sz="3600" b="0"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a:t>
            </a:r>
            <a:r>
              <a:rPr lang="en-US" sz="3600" b="0" i="0" baseline="30000" dirty="0">
                <a:solidFill>
                  <a:srgbClr val="4A4A4A"/>
                </a:solidFill>
                <a:effectLst/>
                <a:highlight>
                  <a:srgbClr val="FFFFFF"/>
                </a:highlight>
                <a:latin typeface="Times New Roman" panose="02020603050405020304" pitchFamily="18" charset="0"/>
                <a:cs typeface="Times New Roman" panose="02020603050405020304" pitchFamily="18" charset="0"/>
                <a:hlinkClick r:id="rId2" tooltip="See footnote a"/>
              </a:rPr>
              <a:t>a</a:t>
            </a:r>
            <a:r>
              <a:rPr lang="en-US" sz="3600" b="0"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a:t>
            </a:r>
            <a:br>
              <a:rPr lang="en-US" dirty="0"/>
            </a:br>
            <a:br>
              <a:rPr lang="en-US" dirty="0"/>
            </a:br>
            <a:r>
              <a:rPr lang="en-US" sz="40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11 </a:t>
            </a:r>
            <a:r>
              <a:rPr lang="en-US" sz="4000" b="0" i="0" dirty="0">
                <a:solidFill>
                  <a:srgbClr val="000000"/>
                </a:solidFill>
                <a:effectLst/>
                <a:highlight>
                  <a:srgbClr val="FFFFFF"/>
                </a:highlight>
                <a:latin typeface="Times New Roman" panose="02020603050405020304" pitchFamily="18" charset="0"/>
                <a:cs typeface="Times New Roman" panose="02020603050405020304" pitchFamily="18" charset="0"/>
              </a:rPr>
              <a:t>Since everything will be destroyed in this way, what kind of people ought you to be? You ought to live holy and godly lives </a:t>
            </a:r>
            <a:br>
              <a:rPr lang="en-US" sz="4000" b="0" i="0" dirty="0">
                <a:solidFill>
                  <a:srgbClr val="000000"/>
                </a:solidFill>
                <a:effectLst/>
                <a:highlight>
                  <a:srgbClr val="FFFFFF"/>
                </a:highlight>
                <a:latin typeface="Times New Roman" panose="02020603050405020304" pitchFamily="18" charset="0"/>
                <a:cs typeface="Times New Roman" panose="02020603050405020304" pitchFamily="18" charset="0"/>
              </a:rPr>
            </a:br>
            <a:br>
              <a:rPr lang="en-US" sz="4000" b="0" i="0" dirty="0">
                <a:solidFill>
                  <a:srgbClr val="000000"/>
                </a:solidFill>
                <a:effectLst/>
                <a:highlight>
                  <a:srgbClr val="FFFFFF"/>
                </a:highligh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9ED07B-C758-E19B-0385-9097800A81EF}"/>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7040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0DF8-C475-27A4-D461-39FCF838B285}"/>
              </a:ext>
            </a:extLst>
          </p:cNvPr>
          <p:cNvSpPr>
            <a:spLocks noGrp="1"/>
          </p:cNvSpPr>
          <p:nvPr>
            <p:ph type="title"/>
          </p:nvPr>
        </p:nvSpPr>
        <p:spPr>
          <a:xfrm>
            <a:off x="838200" y="365125"/>
            <a:ext cx="10515600" cy="5811837"/>
          </a:xfrm>
        </p:spPr>
        <p:txBody>
          <a:bodyPr>
            <a:normAutofit/>
          </a:bodyPr>
          <a:lstStyle/>
          <a:p>
            <a:r>
              <a:rPr lang="en-US" sz="3200" kern="0" dirty="0">
                <a:solidFill>
                  <a:srgbClr val="4F4F4F"/>
                </a:solidFill>
                <a:effectLst/>
                <a:highlight>
                  <a:srgbClr val="00FF00"/>
                </a:highlight>
                <a:latin typeface="Times New Roman" panose="02020603050405020304" pitchFamily="18" charset="0"/>
                <a:ea typeface="Times New Roman" panose="02020603050405020304" pitchFamily="18" charset="0"/>
              </a:rPr>
              <a:t>Isaiah 13:9-11: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See, the day of the </a:t>
            </a:r>
            <a:r>
              <a:rPr lang="en-US" sz="3200" cap="small" dirty="0">
                <a:solidFill>
                  <a:srgbClr val="000000"/>
                </a:solidFill>
                <a:effectLst/>
                <a:highlight>
                  <a:srgbClr val="00FF00"/>
                </a:highlight>
                <a:latin typeface="Times New Roman" panose="02020603050405020304" pitchFamily="18" charset="0"/>
                <a:ea typeface="Calibri" panose="020F0502020204030204" pitchFamily="34" charset="0"/>
              </a:rPr>
              <a:t>Lord</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 is coming—a cruel day, with wrath and fierce anger—to make the land desolate and destroy the sinners within it.</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10 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The stars of heaven and their constellations will not show their light. The rising sun will be darkened and the moon will not give its light.</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11 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I will punish the world for its evil, the wicked for their sins. I will put an end to the arrogance of the haughty and will humble the pride of the ruthless.”</a:t>
            </a:r>
            <a:r>
              <a:rPr lang="en-US" sz="3200" dirty="0">
                <a:solidFill>
                  <a:srgbClr val="000000"/>
                </a:solidFill>
                <a:effectLst/>
                <a:highlight>
                  <a:srgbClr val="FFFFFF"/>
                </a:highlight>
                <a:latin typeface="Times New Roman" panose="02020603050405020304" pitchFamily="18" charset="0"/>
                <a:ea typeface="Calibri" panose="020F0502020204030204" pitchFamily="34" charset="0"/>
              </a:rPr>
              <a:t> </a:t>
            </a:r>
            <a:endParaRPr lang="en-US" sz="3200" dirty="0"/>
          </a:p>
        </p:txBody>
      </p:sp>
      <p:sp>
        <p:nvSpPr>
          <p:cNvPr id="3" name="Content Placeholder 2">
            <a:extLst>
              <a:ext uri="{FF2B5EF4-FFF2-40B4-BE49-F238E27FC236}">
                <a16:creationId xmlns:a16="http://schemas.microsoft.com/office/drawing/2014/main" id="{B351E751-1BD3-4154-EECA-AA76B13E5DA4}"/>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4092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36E6-838D-9170-8911-390429310698}"/>
              </a:ext>
            </a:extLst>
          </p:cNvPr>
          <p:cNvSpPr>
            <a:spLocks noGrp="1"/>
          </p:cNvSpPr>
          <p:nvPr>
            <p:ph type="title"/>
          </p:nvPr>
        </p:nvSpPr>
        <p:spPr>
          <a:xfrm>
            <a:off x="838200" y="365125"/>
            <a:ext cx="10515600" cy="5766118"/>
          </a:xfrm>
        </p:spPr>
        <p:txBody>
          <a:bodyPr>
            <a:normAutofit/>
          </a:bodyPr>
          <a:lstStyle/>
          <a:p>
            <a:r>
              <a:rPr lang="en-US" sz="3600" kern="0" dirty="0">
                <a:solidFill>
                  <a:srgbClr val="4F4F4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Look at verses 11-12.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11 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Since everything will be destroyed in this way, what kind of people ought you to be? You ought to live holy and godly lives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12 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 you look forward to the day of God and speed its coming.</a:t>
            </a:r>
            <a:r>
              <a:rPr lang="en-US" sz="3600"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36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b"/>
              </a:rPr>
              <a:t>b</a:t>
            </a:r>
            <a:r>
              <a:rPr lang="en-US" sz="3600"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That day will bring about the destruction of the heavens by fire, and the elements will melt in the heat.”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F8D233-AFA5-DDD9-63E1-4229AEFFDCA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38269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B246-6F1C-6664-2590-EFD9CD77AD20}"/>
              </a:ext>
            </a:extLst>
          </p:cNvPr>
          <p:cNvSpPr>
            <a:spLocks noGrp="1"/>
          </p:cNvSpPr>
          <p:nvPr>
            <p:ph type="title"/>
          </p:nvPr>
        </p:nvSpPr>
        <p:spPr>
          <a:xfrm>
            <a:off x="838200" y="365125"/>
            <a:ext cx="10515600" cy="5752766"/>
          </a:xfrm>
        </p:spPr>
        <p:txBody>
          <a:bodyPr/>
          <a:lstStyle/>
          <a:p>
            <a:endParaRPr lang="en-US" dirty="0"/>
          </a:p>
        </p:txBody>
      </p:sp>
      <p:pic>
        <p:nvPicPr>
          <p:cNvPr id="5" name="Content Placeholder 4">
            <a:extLst>
              <a:ext uri="{FF2B5EF4-FFF2-40B4-BE49-F238E27FC236}">
                <a16:creationId xmlns:a16="http://schemas.microsoft.com/office/drawing/2014/main" id="{69BCC5A9-C77A-9B3F-3EA0-4046C2586B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6841" y="6118225"/>
            <a:ext cx="78317" cy="58738"/>
          </a:xfrm>
        </p:spPr>
      </p:pic>
      <p:pic>
        <p:nvPicPr>
          <p:cNvPr id="7" name="Picture 6">
            <a:extLst>
              <a:ext uri="{FF2B5EF4-FFF2-40B4-BE49-F238E27FC236}">
                <a16:creationId xmlns:a16="http://schemas.microsoft.com/office/drawing/2014/main" id="{72C38890-A58C-81DB-0B7D-E0A08B8D1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865" y="571500"/>
            <a:ext cx="9548155" cy="5715000"/>
          </a:xfrm>
          <a:prstGeom prst="rect">
            <a:avLst/>
          </a:prstGeom>
        </p:spPr>
      </p:pic>
    </p:spTree>
    <p:extLst>
      <p:ext uri="{BB962C8B-B14F-4D97-AF65-F5344CB8AC3E}">
        <p14:creationId xmlns:p14="http://schemas.microsoft.com/office/powerpoint/2010/main" val="91468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0CFA-F5EF-4191-6FE3-57B98E53315C}"/>
              </a:ext>
            </a:extLst>
          </p:cNvPr>
          <p:cNvSpPr>
            <a:spLocks noGrp="1"/>
          </p:cNvSpPr>
          <p:nvPr>
            <p:ph type="title"/>
          </p:nvPr>
        </p:nvSpPr>
        <p:spPr>
          <a:xfrm>
            <a:off x="838200" y="365125"/>
            <a:ext cx="10515600" cy="5671936"/>
          </a:xfrm>
        </p:spPr>
        <p:txBody>
          <a:bodyPr/>
          <a:lstStyle/>
          <a:p>
            <a:endParaRPr lang="en-US" dirty="0"/>
          </a:p>
        </p:txBody>
      </p:sp>
      <p:sp>
        <p:nvSpPr>
          <p:cNvPr id="3" name="Content Placeholder 2">
            <a:extLst>
              <a:ext uri="{FF2B5EF4-FFF2-40B4-BE49-F238E27FC236}">
                <a16:creationId xmlns:a16="http://schemas.microsoft.com/office/drawing/2014/main" id="{AB3D534C-CA0B-6D4E-0513-DCC98F557F19}"/>
              </a:ext>
            </a:extLst>
          </p:cNvPr>
          <p:cNvSpPr>
            <a:spLocks noGrp="1"/>
          </p:cNvSpPr>
          <p:nvPr>
            <p:ph idx="1"/>
          </p:nvPr>
        </p:nvSpPr>
        <p:spPr>
          <a:xfrm>
            <a:off x="838200" y="6037061"/>
            <a:ext cx="10515600" cy="139902"/>
          </a:xfrm>
        </p:spPr>
        <p:txBody>
          <a:bodyPr>
            <a:normAutofit fontScale="25000" lnSpcReduction="20000"/>
          </a:bodyPr>
          <a:lstStyle/>
          <a:p>
            <a:endParaRPr lang="en-US" dirty="0"/>
          </a:p>
        </p:txBody>
      </p:sp>
      <p:pic>
        <p:nvPicPr>
          <p:cNvPr id="4" name="Picture 3" descr="Matthew 24:14 Bible Verse">
            <a:extLst>
              <a:ext uri="{FF2B5EF4-FFF2-40B4-BE49-F238E27FC236}">
                <a16:creationId xmlns:a16="http://schemas.microsoft.com/office/drawing/2014/main" id="{FB2CA37A-0B59-9C72-FA6F-7B88FAD062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52738"/>
            <a:ext cx="8381158" cy="5026673"/>
          </a:xfrm>
          <a:prstGeom prst="rect">
            <a:avLst/>
          </a:prstGeom>
          <a:noFill/>
          <a:ln>
            <a:noFill/>
          </a:ln>
        </p:spPr>
      </p:pic>
    </p:spTree>
    <p:extLst>
      <p:ext uri="{BB962C8B-B14F-4D97-AF65-F5344CB8AC3E}">
        <p14:creationId xmlns:p14="http://schemas.microsoft.com/office/powerpoint/2010/main" val="126750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A06C-07E3-111A-786A-AA1457B20827}"/>
              </a:ext>
            </a:extLst>
          </p:cNvPr>
          <p:cNvSpPr>
            <a:spLocks noGrp="1"/>
          </p:cNvSpPr>
          <p:nvPr>
            <p:ph type="title"/>
          </p:nvPr>
        </p:nvSpPr>
        <p:spPr>
          <a:xfrm>
            <a:off x="838200" y="365125"/>
            <a:ext cx="10515600" cy="5611313"/>
          </a:xfrm>
        </p:spPr>
        <p:txBody>
          <a:bodyPr>
            <a:normAutofit/>
          </a:bodyPr>
          <a:lstStyle/>
          <a:p>
            <a:r>
              <a:rPr lang="en-US" sz="4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Look at verse 13. “</a:t>
            </a:r>
            <a:r>
              <a:rPr lang="en-US" sz="48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13 </a:t>
            </a:r>
            <a:r>
              <a:rPr lang="en-US" sz="4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But in keeping with his promise we are looking forward to a new heaven and a new earth, where righteousness dwells.”</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0E15E9-8483-0107-D2C8-C49925C5A084}"/>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spTree>
    <p:extLst>
      <p:ext uri="{BB962C8B-B14F-4D97-AF65-F5344CB8AC3E}">
        <p14:creationId xmlns:p14="http://schemas.microsoft.com/office/powerpoint/2010/main" val="340886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D6BA-14F5-93BB-E777-819214056DD6}"/>
              </a:ext>
            </a:extLst>
          </p:cNvPr>
          <p:cNvSpPr>
            <a:spLocks noGrp="1"/>
          </p:cNvSpPr>
          <p:nvPr>
            <p:ph type="title"/>
          </p:nvPr>
        </p:nvSpPr>
        <p:spPr>
          <a:xfrm>
            <a:off x="838200" y="365125"/>
            <a:ext cx="10515600" cy="5651728"/>
          </a:xfrm>
        </p:spPr>
        <p:txBody>
          <a:bodyPr/>
          <a:lstStyle/>
          <a:p>
            <a:endParaRPr lang="en-US" dirty="0"/>
          </a:p>
        </p:txBody>
      </p:sp>
      <p:sp>
        <p:nvSpPr>
          <p:cNvPr id="3" name="Content Placeholder 2">
            <a:extLst>
              <a:ext uri="{FF2B5EF4-FFF2-40B4-BE49-F238E27FC236}">
                <a16:creationId xmlns:a16="http://schemas.microsoft.com/office/drawing/2014/main" id="{BDDD79E0-7AC2-3F2F-3E98-5B801C27E2DE}"/>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pic>
        <p:nvPicPr>
          <p:cNvPr id="4" name="Picture 3" descr="Revelation 21:1,4 Bible Verse">
            <a:extLst>
              <a:ext uri="{FF2B5EF4-FFF2-40B4-BE49-F238E27FC236}">
                <a16:creationId xmlns:a16="http://schemas.microsoft.com/office/drawing/2014/main" id="{92FF1441-4BC1-D32F-073B-3FC01BFF0D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8138" y="591076"/>
            <a:ext cx="8962131" cy="5193387"/>
          </a:xfrm>
          <a:prstGeom prst="rect">
            <a:avLst/>
          </a:prstGeom>
          <a:noFill/>
          <a:ln>
            <a:noFill/>
          </a:ln>
        </p:spPr>
      </p:pic>
    </p:spTree>
    <p:extLst>
      <p:ext uri="{BB962C8B-B14F-4D97-AF65-F5344CB8AC3E}">
        <p14:creationId xmlns:p14="http://schemas.microsoft.com/office/powerpoint/2010/main" val="419327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40B4-8285-7B71-47B1-0F8CF42CFFF4}"/>
              </a:ext>
            </a:extLst>
          </p:cNvPr>
          <p:cNvSpPr>
            <a:spLocks noGrp="1"/>
          </p:cNvSpPr>
          <p:nvPr>
            <p:ph type="title"/>
          </p:nvPr>
        </p:nvSpPr>
        <p:spPr>
          <a:xfrm>
            <a:off x="-12338250" y="-6806020"/>
            <a:ext cx="33302818" cy="18804507"/>
          </a:xfrm>
        </p:spPr>
        <p:txBody>
          <a:bodyPr/>
          <a:lstStyle/>
          <a:p>
            <a:endParaRPr lang="en-US" dirty="0"/>
          </a:p>
        </p:txBody>
      </p:sp>
      <p:sp>
        <p:nvSpPr>
          <p:cNvPr id="3" name="Content Placeholder 2">
            <a:extLst>
              <a:ext uri="{FF2B5EF4-FFF2-40B4-BE49-F238E27FC236}">
                <a16:creationId xmlns:a16="http://schemas.microsoft.com/office/drawing/2014/main" id="{014365F7-9929-BCFB-DCAA-6ADC8A9B14C4}"/>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pic>
        <p:nvPicPr>
          <p:cNvPr id="1026" name="Picture 2" descr="The Birth, Death, And Resurrection Of ...">
            <a:extLst>
              <a:ext uri="{FF2B5EF4-FFF2-40B4-BE49-F238E27FC236}">
                <a16:creationId xmlns:a16="http://schemas.microsoft.com/office/drawing/2014/main" id="{E3560271-B991-3620-94C4-6C8B9F8B9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16" y="722426"/>
            <a:ext cx="9351335" cy="506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7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F0A7-08BA-C30B-61AF-9054E018D5E5}"/>
              </a:ext>
            </a:extLst>
          </p:cNvPr>
          <p:cNvSpPr>
            <a:spLocks noGrp="1"/>
          </p:cNvSpPr>
          <p:nvPr>
            <p:ph type="title"/>
          </p:nvPr>
        </p:nvSpPr>
        <p:spPr>
          <a:xfrm>
            <a:off x="838200" y="365126"/>
            <a:ext cx="10515600" cy="5720400"/>
          </a:xfrm>
        </p:spPr>
        <p:txBody>
          <a:bodyPr>
            <a:normAutofit/>
          </a:bodyPr>
          <a:lstStyle/>
          <a:p>
            <a:r>
              <a:rPr lang="en-US" sz="4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Look at verse 14. “</a:t>
            </a:r>
            <a:r>
              <a:rPr lang="en-US" sz="48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14 </a:t>
            </a:r>
            <a:r>
              <a:rPr lang="en-US" sz="48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 then, dear friends, since you are looking forward to this, make every effort to be found spotless, blameless and at peace with him.”</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1EE41C-0AD4-FCC5-26DC-EB6EF3D93D9E}"/>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8184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C8B0-B9D7-041E-6650-094AE722301E}"/>
              </a:ext>
            </a:extLst>
          </p:cNvPr>
          <p:cNvSpPr>
            <a:spLocks noGrp="1"/>
          </p:cNvSpPr>
          <p:nvPr>
            <p:ph type="title"/>
          </p:nvPr>
        </p:nvSpPr>
        <p:spPr>
          <a:xfrm>
            <a:off x="838200" y="365125"/>
            <a:ext cx="10515600" cy="5651476"/>
          </a:xfrm>
        </p:spPr>
        <p:txBody>
          <a:bodyPr>
            <a:normAutofit/>
          </a:bodyPr>
          <a:lstStyle/>
          <a:p>
            <a:r>
              <a:rPr lang="en-US" sz="4000" kern="0" dirty="0">
                <a:solidFill>
                  <a:srgbClr val="4F4F4F"/>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2 Corinthians 7:1</a:t>
            </a:r>
            <a:r>
              <a:rPr lang="en-US" sz="4000" dirty="0">
                <a:solidFill>
                  <a:srgbClr val="4F4F4F"/>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reads, “</a:t>
            </a:r>
            <a:r>
              <a:rPr lang="en-US" sz="4000" kern="0" dirty="0">
                <a:solidFill>
                  <a:srgbClr val="4F4F4F"/>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Since we have these promises, beloved, let us cleanse ourselves from every defilement of body and spirit, bringing holiness to completion in the fear of God.</a:t>
            </a:r>
            <a:r>
              <a:rPr lang="en-US" sz="4000" dirty="0">
                <a:solidFill>
                  <a:srgbClr val="4F4F4F"/>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4F4F4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ADFFCE-B815-E4B6-62D1-98B05A58BF6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47660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C1AF-DDC0-E5EB-5663-74D58DFF4672}"/>
              </a:ext>
            </a:extLst>
          </p:cNvPr>
          <p:cNvSpPr>
            <a:spLocks noGrp="1"/>
          </p:cNvSpPr>
          <p:nvPr>
            <p:ph type="title"/>
          </p:nvPr>
        </p:nvSpPr>
        <p:spPr>
          <a:xfrm>
            <a:off x="838200" y="365125"/>
            <a:ext cx="10515600" cy="5683591"/>
          </a:xfrm>
        </p:spPr>
        <p:txBody>
          <a:bodyPr>
            <a:normAutofit/>
          </a:bodyPr>
          <a:lstStyle/>
          <a:p>
            <a:r>
              <a:rPr lang="en-US" kern="0" dirty="0">
                <a:solidFill>
                  <a:srgbClr val="4F4F4F"/>
                </a:solidFill>
                <a:effectLst/>
                <a:highlight>
                  <a:srgbClr val="00FF00"/>
                </a:highlight>
                <a:latin typeface="Times New Roman" panose="02020603050405020304" pitchFamily="18" charset="0"/>
                <a:ea typeface="Times New Roman" panose="02020603050405020304" pitchFamily="18" charset="0"/>
              </a:rPr>
              <a:t>Hebrews 12:14</a:t>
            </a:r>
            <a:r>
              <a:rPr lang="en-US" dirty="0">
                <a:solidFill>
                  <a:srgbClr val="4F4F4F"/>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reads, “</a:t>
            </a:r>
            <a:r>
              <a:rPr lang="en-US" kern="0" dirty="0">
                <a:solidFill>
                  <a:srgbClr val="4F4F4F"/>
                </a:solidFill>
                <a:effectLst/>
                <a:highlight>
                  <a:srgbClr val="00FF00"/>
                </a:highlight>
                <a:latin typeface="Times New Roman" panose="02020603050405020304" pitchFamily="18" charset="0"/>
                <a:ea typeface="Times New Roman" panose="02020603050405020304" pitchFamily="18" charset="0"/>
              </a:rPr>
              <a:t>Strive for peace with everyone, and for the holiness without which no one will see the Lord.</a:t>
            </a:r>
            <a:r>
              <a:rPr lang="en-US" dirty="0">
                <a:solidFill>
                  <a:srgbClr val="4F4F4F"/>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4F4F4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9C3C32D4-96D9-10D6-8560-04BEFAD1D27E}"/>
              </a:ext>
            </a:extLst>
          </p:cNvPr>
          <p:cNvSpPr>
            <a:spLocks noGrp="1"/>
          </p:cNvSpPr>
          <p:nvPr>
            <p:ph idx="1"/>
          </p:nvPr>
        </p:nvSpPr>
        <p:spPr>
          <a:xfrm>
            <a:off x="838200" y="6112839"/>
            <a:ext cx="10515600" cy="64123"/>
          </a:xfrm>
        </p:spPr>
        <p:txBody>
          <a:bodyPr>
            <a:normAutofit fontScale="25000" lnSpcReduction="20000"/>
          </a:bodyPr>
          <a:lstStyle/>
          <a:p>
            <a:endParaRPr lang="en-US" dirty="0"/>
          </a:p>
        </p:txBody>
      </p:sp>
    </p:spTree>
    <p:extLst>
      <p:ext uri="{BB962C8B-B14F-4D97-AF65-F5344CB8AC3E}">
        <p14:creationId xmlns:p14="http://schemas.microsoft.com/office/powerpoint/2010/main" val="30130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94E4-2504-089C-FF0C-E8B73F9E3D23}"/>
              </a:ext>
            </a:extLst>
          </p:cNvPr>
          <p:cNvSpPr>
            <a:spLocks noGrp="1"/>
          </p:cNvSpPr>
          <p:nvPr>
            <p:ph type="title"/>
          </p:nvPr>
        </p:nvSpPr>
        <p:spPr>
          <a:xfrm>
            <a:off x="838200" y="365125"/>
            <a:ext cx="10515600" cy="5737611"/>
          </a:xfrm>
        </p:spPr>
        <p:txBody>
          <a:bodyPr>
            <a:normAutofit/>
          </a:bodyPr>
          <a:lstStyle/>
          <a:p>
            <a:r>
              <a:rPr lang="en-US" sz="36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12 </a:t>
            </a:r>
            <a: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t>as you look forward to the day of God and speed its coming.</a:t>
            </a:r>
            <a:r>
              <a:rPr lang="en-US" sz="3600" b="0"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a:t>
            </a:r>
            <a:r>
              <a:rPr lang="en-US" sz="3600" b="0" i="0" baseline="30000" dirty="0">
                <a:solidFill>
                  <a:srgbClr val="4A4A4A"/>
                </a:solidFill>
                <a:effectLst/>
                <a:highlight>
                  <a:srgbClr val="FFFFFF"/>
                </a:highlight>
                <a:latin typeface="Times New Roman" panose="02020603050405020304" pitchFamily="18" charset="0"/>
                <a:cs typeface="Times New Roman" panose="02020603050405020304" pitchFamily="18" charset="0"/>
                <a:hlinkClick r:id="rId2" tooltip="See footnote b"/>
              </a:rPr>
              <a:t>b</a:t>
            </a:r>
            <a:r>
              <a:rPr lang="en-US" sz="3600" b="0"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a:t>
            </a:r>
            <a: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t> That day will bring about the destruction of the heavens by fire, and the elements will melt in the heat. </a:t>
            </a:r>
            <a:b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br>
            <a:b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br>
            <a:r>
              <a:rPr lang="en-US" sz="36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13 </a:t>
            </a:r>
            <a: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t>But in keeping with his promise we are looking forward to a new heaven and a new earth, where righteousness dwells.</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F3AF45-A632-549B-A01F-513374BC4C63}"/>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22354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C85-81FC-F82B-5E79-FE5F5F461BC2}"/>
              </a:ext>
            </a:extLst>
          </p:cNvPr>
          <p:cNvSpPr>
            <a:spLocks noGrp="1"/>
          </p:cNvSpPr>
          <p:nvPr>
            <p:ph type="title"/>
          </p:nvPr>
        </p:nvSpPr>
        <p:spPr>
          <a:xfrm>
            <a:off x="838200" y="365125"/>
            <a:ext cx="10515600" cy="5631520"/>
          </a:xfrm>
        </p:spPr>
        <p:txBody>
          <a:bodyPr>
            <a:normAutofit/>
          </a:bodyPr>
          <a:lstStyle/>
          <a:p>
            <a:r>
              <a:rPr lang="en-US" sz="36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Look at verses 15-16.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15 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Bear in mind that our Lord’s patience means salvation, just as our dear brother Paul also wrote you with the wisdom that God gave him.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16 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writes the same way in all his letters, speaking in them of these matters. His letters contain some things that are hard to understand, which ignorant and unstable people distort, as they do the other Scriptures, to their own destruction.”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ED6B9C-C20E-2B68-F16C-B306465A684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9551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8AB4-0C6A-8BB9-B710-1D53E16FB231}"/>
              </a:ext>
            </a:extLst>
          </p:cNvPr>
          <p:cNvSpPr>
            <a:spLocks noGrp="1"/>
          </p:cNvSpPr>
          <p:nvPr>
            <p:ph type="title"/>
          </p:nvPr>
        </p:nvSpPr>
        <p:spPr>
          <a:xfrm>
            <a:off x="838200" y="365125"/>
            <a:ext cx="10515600" cy="5641624"/>
          </a:xfrm>
        </p:spPr>
        <p:txBody>
          <a:bodyPr>
            <a:normAutofit/>
          </a:bodyPr>
          <a:lstStyle/>
          <a:p>
            <a:r>
              <a:rPr lang="en-US"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Romans 2:4 reads, “Or do you show contempt for the riches of his kindness, tolerance and patience, not realizing that God’s kindness leads you toward repentance.”</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21A09A5-3FCC-203F-5754-DCB2B3A9EF19}"/>
              </a:ext>
            </a:extLst>
          </p:cNvPr>
          <p:cNvSpPr>
            <a:spLocks noGrp="1"/>
          </p:cNvSpPr>
          <p:nvPr>
            <p:ph idx="1"/>
          </p:nvPr>
        </p:nvSpPr>
        <p:spPr>
          <a:xfrm>
            <a:off x="838200" y="6072423"/>
            <a:ext cx="10515600" cy="104539"/>
          </a:xfrm>
        </p:spPr>
        <p:txBody>
          <a:bodyPr>
            <a:normAutofit fontScale="25000" lnSpcReduction="20000"/>
          </a:bodyPr>
          <a:lstStyle/>
          <a:p>
            <a:endParaRPr lang="en-US" dirty="0"/>
          </a:p>
        </p:txBody>
      </p:sp>
    </p:spTree>
    <p:extLst>
      <p:ext uri="{BB962C8B-B14F-4D97-AF65-F5344CB8AC3E}">
        <p14:creationId xmlns:p14="http://schemas.microsoft.com/office/powerpoint/2010/main" val="263056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E1C7-029A-283D-85CD-42AD8002312F}"/>
              </a:ext>
            </a:extLst>
          </p:cNvPr>
          <p:cNvSpPr>
            <a:spLocks noGrp="1"/>
          </p:cNvSpPr>
          <p:nvPr>
            <p:ph type="title"/>
          </p:nvPr>
        </p:nvSpPr>
        <p:spPr>
          <a:xfrm>
            <a:off x="838200" y="365125"/>
            <a:ext cx="10515600" cy="5720399"/>
          </a:xfrm>
        </p:spPr>
        <p:txBody>
          <a:bodyPr>
            <a:normAutofit/>
          </a:bodyPr>
          <a:lstStyle/>
          <a:p>
            <a:r>
              <a:rPr lang="en-US" sz="3600" kern="0" dirty="0">
                <a:effectLst/>
                <a:highlight>
                  <a:srgbClr val="FFFF00"/>
                </a:highlight>
                <a:latin typeface="Times New Roman" panose="02020603050405020304" pitchFamily="18" charset="0"/>
                <a:ea typeface="Times New Roman" panose="02020603050405020304" pitchFamily="18" charset="0"/>
              </a:rPr>
              <a:t>Look at verses 17-18.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rPr>
              <a:t>17 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rPr>
              <a:t>Therefore, dear friends, since you have been forewarned, be on your guard so that you may not be carried away by the error of the lawless and fall from your secure position.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rPr>
              <a:t>18 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rPr>
              <a:t>But grow in the grace and knowledge of our Lord and Savior Jesus Christ. To him be glory both now and forever! Amen.”</a:t>
            </a:r>
            <a:r>
              <a:rPr lang="en-US" sz="3600" dirty="0">
                <a:solidFill>
                  <a:srgbClr val="000000"/>
                </a:solidFill>
                <a:effectLst/>
                <a:latin typeface="Times New Roman" panose="02020603050405020304" pitchFamily="18" charset="0"/>
                <a:ea typeface="Calibri" panose="020F0502020204030204" pitchFamily="34" charset="0"/>
              </a:rPr>
              <a:t> </a:t>
            </a:r>
            <a:endParaRPr lang="en-US" sz="3600" dirty="0"/>
          </a:p>
        </p:txBody>
      </p:sp>
      <p:sp>
        <p:nvSpPr>
          <p:cNvPr id="3" name="Content Placeholder 2">
            <a:extLst>
              <a:ext uri="{FF2B5EF4-FFF2-40B4-BE49-F238E27FC236}">
                <a16:creationId xmlns:a16="http://schemas.microsoft.com/office/drawing/2014/main" id="{BA8112B7-C450-54DD-57B8-A56B85FDAD08}"/>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239354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40E8-B960-F38C-C60D-248476566786}"/>
              </a:ext>
            </a:extLst>
          </p:cNvPr>
          <p:cNvSpPr>
            <a:spLocks noGrp="1"/>
          </p:cNvSpPr>
          <p:nvPr>
            <p:ph type="title"/>
          </p:nvPr>
        </p:nvSpPr>
        <p:spPr>
          <a:xfrm>
            <a:off x="838200" y="365125"/>
            <a:ext cx="10515600" cy="5631520"/>
          </a:xfrm>
        </p:spPr>
        <p:txBody>
          <a:bodyPr>
            <a:normAutofit/>
          </a:bodyPr>
          <a:lstStyle/>
          <a:p>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Psalm 119:105, “Your word is a lamp to my feet and a light for my path.”</a:t>
            </a:r>
            <a:r>
              <a:rPr lang="en-US" sz="4800" dirty="0">
                <a:solidFill>
                  <a:srgbClr val="000000"/>
                </a:solidFill>
                <a:effectLst/>
                <a:latin typeface="Times New Roman" panose="02020603050405020304" pitchFamily="18" charset="0"/>
                <a:ea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9182D455-6444-E152-7983-7E3510B61DA8}"/>
              </a:ext>
            </a:extLst>
          </p:cNvPr>
          <p:cNvSpPr>
            <a:spLocks noGrp="1"/>
          </p:cNvSpPr>
          <p:nvPr>
            <p:ph idx="1"/>
          </p:nvPr>
        </p:nvSpPr>
        <p:spPr>
          <a:xfrm>
            <a:off x="838200" y="5996645"/>
            <a:ext cx="10515600" cy="180318"/>
          </a:xfrm>
        </p:spPr>
        <p:txBody>
          <a:bodyPr>
            <a:normAutofit fontScale="25000" lnSpcReduction="20000"/>
          </a:bodyPr>
          <a:lstStyle/>
          <a:p>
            <a:endParaRPr lang="en-US" dirty="0"/>
          </a:p>
        </p:txBody>
      </p:sp>
    </p:spTree>
    <p:extLst>
      <p:ext uri="{BB962C8B-B14F-4D97-AF65-F5344CB8AC3E}">
        <p14:creationId xmlns:p14="http://schemas.microsoft.com/office/powerpoint/2010/main" val="300277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002A-1CE9-18D4-506A-9075CF4A3D25}"/>
              </a:ext>
            </a:extLst>
          </p:cNvPr>
          <p:cNvSpPr>
            <a:spLocks noGrp="1"/>
          </p:cNvSpPr>
          <p:nvPr>
            <p:ph type="title"/>
          </p:nvPr>
        </p:nvSpPr>
        <p:spPr>
          <a:xfrm>
            <a:off x="838200" y="365125"/>
            <a:ext cx="10515600" cy="5697195"/>
          </a:xfrm>
        </p:spPr>
        <p:txBody>
          <a:bodyPr>
            <a:normAutofit/>
          </a:bodyPr>
          <a:lstStyle/>
          <a:p>
            <a:r>
              <a:rPr lang="en-US" sz="4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Ephesians 2:8-10 reads, “</a:t>
            </a:r>
            <a:r>
              <a:rPr lang="en-US" sz="4000" i="0" spc="25"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 by grace you have been saved through faith. And this is not your own doing; it is the gift of God, not a result of works, so that no one may boast. For we are his workmanship, created in Christ Jesus for good works, which God prepared beforehand, that we should walk in them.”</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B6A251-05A3-997D-235A-DE6A9C97A342}"/>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spTree>
    <p:extLst>
      <p:ext uri="{BB962C8B-B14F-4D97-AF65-F5344CB8AC3E}">
        <p14:creationId xmlns:p14="http://schemas.microsoft.com/office/powerpoint/2010/main" val="3958264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C4BA-9E24-BC2A-1F9F-425A7E7B874E}"/>
              </a:ext>
            </a:extLst>
          </p:cNvPr>
          <p:cNvSpPr>
            <a:spLocks noGrp="1"/>
          </p:cNvSpPr>
          <p:nvPr>
            <p:ph type="title"/>
          </p:nvPr>
        </p:nvSpPr>
        <p:spPr>
          <a:xfrm>
            <a:off x="838200" y="365125"/>
            <a:ext cx="10515600" cy="5752766"/>
          </a:xfrm>
        </p:spPr>
        <p:txBody>
          <a:bodyPr>
            <a:normAutofit/>
          </a:bodyPr>
          <a:lstStyle/>
          <a:p>
            <a:r>
              <a:rPr lang="en-US" sz="6000" dirty="0">
                <a:solidFill>
                  <a:srgbClr val="000000"/>
                </a:solidFill>
                <a:highlight>
                  <a:srgbClr val="FFFF00"/>
                </a:highlight>
                <a:latin typeface="Times New Roman" panose="02020603050405020304" pitchFamily="18" charset="0"/>
                <a:ea typeface="Calibri" panose="020F0502020204030204" pitchFamily="34" charset="0"/>
              </a:rPr>
              <a:t>V</a:t>
            </a:r>
            <a:r>
              <a:rPr lang="en-US" sz="6000" dirty="0">
                <a:solidFill>
                  <a:srgbClr val="000000"/>
                </a:solidFill>
                <a:effectLst/>
                <a:highlight>
                  <a:srgbClr val="FFFF00"/>
                </a:highlight>
                <a:latin typeface="Times New Roman" panose="02020603050405020304" pitchFamily="18" charset="0"/>
                <a:ea typeface="Calibri" panose="020F0502020204030204" pitchFamily="34" charset="0"/>
              </a:rPr>
              <a:t>erse 18b. “To him be glory both now and forever! Amen.”</a:t>
            </a:r>
            <a:endParaRPr lang="en-US" sz="6000" dirty="0"/>
          </a:p>
        </p:txBody>
      </p:sp>
      <p:sp>
        <p:nvSpPr>
          <p:cNvPr id="3" name="Content Placeholder 2">
            <a:extLst>
              <a:ext uri="{FF2B5EF4-FFF2-40B4-BE49-F238E27FC236}">
                <a16:creationId xmlns:a16="http://schemas.microsoft.com/office/drawing/2014/main" id="{0C6C5BB0-8373-3F0D-F059-F266814EBC17}"/>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188894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3558-D1A8-6A6C-B434-E2FFBC97FF78}"/>
              </a:ext>
            </a:extLst>
          </p:cNvPr>
          <p:cNvSpPr>
            <a:spLocks noGrp="1"/>
          </p:cNvSpPr>
          <p:nvPr>
            <p:ph type="title"/>
          </p:nvPr>
        </p:nvSpPr>
        <p:spPr>
          <a:xfrm>
            <a:off x="838200" y="365125"/>
            <a:ext cx="10515600" cy="5747714"/>
          </a:xfrm>
        </p:spPr>
        <p:txBody>
          <a:bodyPr>
            <a:normAutofit/>
          </a:bodyPr>
          <a:lstStyle/>
          <a:p>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1 Corinthians 10:31, “</a:t>
            </a:r>
            <a:r>
              <a:rPr lang="en-US" sz="5400" b="1" baseline="30000" dirty="0">
                <a:solidFill>
                  <a:srgbClr val="000000"/>
                </a:solidFill>
                <a:effectLst/>
                <a:highlight>
                  <a:srgbClr val="00FF00"/>
                </a:highlight>
                <a:latin typeface="Times New Roman" panose="02020603050405020304" pitchFamily="18" charset="0"/>
                <a:ea typeface="Calibri" panose="020F0502020204030204" pitchFamily="34" charset="0"/>
              </a:rPr>
              <a:t>31 </a:t>
            </a:r>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So, whether you eat or drink, or whatever you do, do all to the glory of God.”</a:t>
            </a:r>
            <a:r>
              <a:rPr lang="en-US" sz="5400" dirty="0">
                <a:solidFill>
                  <a:srgbClr val="000000"/>
                </a:solidFill>
                <a:effectLst/>
                <a:highlight>
                  <a:srgbClr val="FFFFFF"/>
                </a:highlight>
                <a:latin typeface="Times New Roman" panose="02020603050405020304" pitchFamily="18" charset="0"/>
                <a:ea typeface="Calibri" panose="020F0502020204030204" pitchFamily="34" charset="0"/>
              </a:rPr>
              <a:t> </a:t>
            </a:r>
            <a:endParaRPr lang="en-US" sz="5400" dirty="0"/>
          </a:p>
        </p:txBody>
      </p:sp>
      <p:sp>
        <p:nvSpPr>
          <p:cNvPr id="3" name="Content Placeholder 2">
            <a:extLst>
              <a:ext uri="{FF2B5EF4-FFF2-40B4-BE49-F238E27FC236}">
                <a16:creationId xmlns:a16="http://schemas.microsoft.com/office/drawing/2014/main" id="{28B2C07F-9030-4BCE-C8DF-4ED2C45D8CE6}"/>
              </a:ext>
            </a:extLst>
          </p:cNvPr>
          <p:cNvSpPr>
            <a:spLocks noGrp="1"/>
          </p:cNvSpPr>
          <p:nvPr>
            <p:ph idx="1"/>
          </p:nvPr>
        </p:nvSpPr>
        <p:spPr>
          <a:xfrm>
            <a:off x="838200" y="6112839"/>
            <a:ext cx="10515600" cy="64123"/>
          </a:xfrm>
        </p:spPr>
        <p:txBody>
          <a:bodyPr>
            <a:normAutofit fontScale="25000" lnSpcReduction="20000"/>
          </a:bodyPr>
          <a:lstStyle/>
          <a:p>
            <a:endParaRPr lang="en-US" dirty="0"/>
          </a:p>
        </p:txBody>
      </p:sp>
    </p:spTree>
    <p:extLst>
      <p:ext uri="{BB962C8B-B14F-4D97-AF65-F5344CB8AC3E}">
        <p14:creationId xmlns:p14="http://schemas.microsoft.com/office/powerpoint/2010/main" val="1222850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A388-329D-CFC4-FCC8-E1833D3B434C}"/>
              </a:ext>
            </a:extLst>
          </p:cNvPr>
          <p:cNvSpPr>
            <a:spLocks noGrp="1"/>
          </p:cNvSpPr>
          <p:nvPr>
            <p:ph type="title"/>
          </p:nvPr>
        </p:nvSpPr>
        <p:spPr>
          <a:xfrm>
            <a:off x="875247" y="364494"/>
            <a:ext cx="10515600" cy="5692144"/>
          </a:xfrm>
        </p:spPr>
        <p:txBody>
          <a:bodyPr/>
          <a:lstStyle/>
          <a:p>
            <a:endParaRPr lang="en-US" dirty="0"/>
          </a:p>
        </p:txBody>
      </p:sp>
      <p:pic>
        <p:nvPicPr>
          <p:cNvPr id="5" name="Content Placeholder 4">
            <a:extLst>
              <a:ext uri="{FF2B5EF4-FFF2-40B4-BE49-F238E27FC236}">
                <a16:creationId xmlns:a16="http://schemas.microsoft.com/office/drawing/2014/main" id="{8F0365F2-013E-1910-52DC-CDCB2FCCC5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4374" y="6057900"/>
            <a:ext cx="83251" cy="119063"/>
          </a:xfrm>
        </p:spPr>
      </p:pic>
      <p:pic>
        <p:nvPicPr>
          <p:cNvPr id="7" name="Picture 6">
            <a:extLst>
              <a:ext uri="{FF2B5EF4-FFF2-40B4-BE49-F238E27FC236}">
                <a16:creationId xmlns:a16="http://schemas.microsoft.com/office/drawing/2014/main" id="{5C737172-B054-CD02-8D8B-AF97CEB2F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 y="71675"/>
            <a:ext cx="6070266" cy="3166616"/>
          </a:xfrm>
          <a:prstGeom prst="rect">
            <a:avLst/>
          </a:prstGeom>
        </p:spPr>
      </p:pic>
      <p:pic>
        <p:nvPicPr>
          <p:cNvPr id="9" name="Picture 8">
            <a:extLst>
              <a:ext uri="{FF2B5EF4-FFF2-40B4-BE49-F238E27FC236}">
                <a16:creationId xmlns:a16="http://schemas.microsoft.com/office/drawing/2014/main" id="{35D662BB-DC22-174F-78AD-00730E1D1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625" y="70414"/>
            <a:ext cx="5810198" cy="3167246"/>
          </a:xfrm>
          <a:prstGeom prst="rect">
            <a:avLst/>
          </a:prstGeom>
        </p:spPr>
      </p:pic>
      <p:pic>
        <p:nvPicPr>
          <p:cNvPr id="4" name="Picture 3">
            <a:extLst>
              <a:ext uri="{FF2B5EF4-FFF2-40B4-BE49-F238E27FC236}">
                <a16:creationId xmlns:a16="http://schemas.microsoft.com/office/drawing/2014/main" id="{69A3594E-D857-3A1A-C408-4323D4508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54" y="3237659"/>
            <a:ext cx="11983187" cy="3232124"/>
          </a:xfrm>
          <a:prstGeom prst="rect">
            <a:avLst/>
          </a:prstGeom>
        </p:spPr>
      </p:pic>
    </p:spTree>
    <p:extLst>
      <p:ext uri="{BB962C8B-B14F-4D97-AF65-F5344CB8AC3E}">
        <p14:creationId xmlns:p14="http://schemas.microsoft.com/office/powerpoint/2010/main" val="85951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94FD-F062-8AFF-4910-03FC8DBF7604}"/>
              </a:ext>
            </a:extLst>
          </p:cNvPr>
          <p:cNvSpPr>
            <a:spLocks noGrp="1"/>
          </p:cNvSpPr>
          <p:nvPr>
            <p:ph type="title"/>
          </p:nvPr>
        </p:nvSpPr>
        <p:spPr>
          <a:xfrm>
            <a:off x="838200" y="365125"/>
            <a:ext cx="10515600" cy="5766118"/>
          </a:xfrm>
        </p:spPr>
        <p:txBody>
          <a:bodyPr/>
          <a:lstStyle/>
          <a:p>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Key Verses:11-12:</a:t>
            </a:r>
            <a:b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400" b="1"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4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Since everything will be destroyed in this way, what kind of people ought you to be? You ought to live holy and godly lives </a:t>
            </a:r>
            <a:r>
              <a:rPr lang="en-US" sz="4400" b="1"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4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you look forward to the day of God and speed its coming.</a:t>
            </a:r>
            <a:r>
              <a:rPr lang="en-US" sz="4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400" u="sng" kern="100" baseline="300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hlinkClick r:id="rId2" tooltip="See footnote b"/>
              </a:rPr>
              <a:t>b</a:t>
            </a:r>
            <a:r>
              <a:rPr lang="en-US" sz="4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day will bring about the destruction of the heavens by fire, and the elements will melt in the heat.”</a:t>
            </a:r>
            <a:endParaRPr lang="en-US" dirty="0"/>
          </a:p>
        </p:txBody>
      </p:sp>
      <p:sp>
        <p:nvSpPr>
          <p:cNvPr id="3" name="Content Placeholder 2">
            <a:extLst>
              <a:ext uri="{FF2B5EF4-FFF2-40B4-BE49-F238E27FC236}">
                <a16:creationId xmlns:a16="http://schemas.microsoft.com/office/drawing/2014/main" id="{917DD125-6757-98FE-A332-0DFE42F8DB59}"/>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66521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760B-B278-7232-9059-5B5A754224B7}"/>
              </a:ext>
            </a:extLst>
          </p:cNvPr>
          <p:cNvSpPr>
            <a:spLocks noGrp="1"/>
          </p:cNvSpPr>
          <p:nvPr>
            <p:ph type="title"/>
          </p:nvPr>
        </p:nvSpPr>
        <p:spPr>
          <a:xfrm>
            <a:off x="838200" y="365125"/>
            <a:ext cx="10515600" cy="5766118"/>
          </a:xfrm>
        </p:spPr>
        <p:txBody>
          <a:bodyPr>
            <a:normAutofit/>
          </a:bodyPr>
          <a:lstStyle/>
          <a:p>
            <a:r>
              <a:rPr lang="en-US" sz="32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14 </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So then, dear friends, since you are looking forward to this, make every effort to be found spotless, blameless and at peace with him. </a:t>
            </a:r>
            <a:b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br>
            <a:b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br>
            <a:r>
              <a:rPr lang="en-US" sz="32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15 </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Bear in mind that our Lord’s patience means salvation, just as our dear brother Paul also wrote you with the wisdom that God gave him. </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09E150-1FE3-F5BC-3BE3-C542EF03AAA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96090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9350-71C4-AA6B-A573-9F84D0D59432}"/>
              </a:ext>
            </a:extLst>
          </p:cNvPr>
          <p:cNvSpPr>
            <a:spLocks noGrp="1"/>
          </p:cNvSpPr>
          <p:nvPr>
            <p:ph type="title"/>
          </p:nvPr>
        </p:nvSpPr>
        <p:spPr>
          <a:xfrm>
            <a:off x="838200" y="365125"/>
            <a:ext cx="10515600" cy="5766118"/>
          </a:xfrm>
        </p:spPr>
        <p:txBody>
          <a:bodyPr>
            <a:normAutofit/>
          </a:bodyPr>
          <a:lstStyle/>
          <a:p>
            <a:r>
              <a:rPr lang="en-US" sz="36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16 </a:t>
            </a:r>
            <a: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t>He writes the same way in all his letters, speaking in them of these matters. His letters contain some things that are hard to understand, which ignorant and unstable people distort, as they do the other Scriptures, to their own destruction.</a:t>
            </a:r>
            <a:b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br>
            <a:b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br>
            <a:r>
              <a:rPr lang="en-US" sz="36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17 </a:t>
            </a:r>
            <a:r>
              <a:rPr lang="en-US" sz="3600" b="0" i="0" dirty="0">
                <a:solidFill>
                  <a:srgbClr val="000000"/>
                </a:solidFill>
                <a:effectLst/>
                <a:highlight>
                  <a:srgbClr val="FFFFFF"/>
                </a:highlight>
                <a:latin typeface="Times New Roman" panose="02020603050405020304" pitchFamily="18" charset="0"/>
                <a:cs typeface="Times New Roman" panose="02020603050405020304" pitchFamily="18" charset="0"/>
              </a:rPr>
              <a:t>Therefore, dear friends, since you have been forewarned, be on your guard so that you may not be carried away by the error of the lawless and fall from your secure position.</a:t>
            </a:r>
            <a:br>
              <a:rPr lang="en-US" b="0" i="0" dirty="0">
                <a:solidFill>
                  <a:srgbClr val="000000"/>
                </a:solidFill>
                <a:effectLst/>
                <a:highlight>
                  <a:srgbClr val="FFFFFF"/>
                </a:highlight>
                <a:latin typeface="system-ui"/>
              </a:rPr>
            </a:br>
            <a:endParaRPr lang="en-US" dirty="0"/>
          </a:p>
        </p:txBody>
      </p:sp>
      <p:sp>
        <p:nvSpPr>
          <p:cNvPr id="3" name="Content Placeholder 2">
            <a:extLst>
              <a:ext uri="{FF2B5EF4-FFF2-40B4-BE49-F238E27FC236}">
                <a16:creationId xmlns:a16="http://schemas.microsoft.com/office/drawing/2014/main" id="{AA2A665A-8D20-1E61-DA81-8FC81F074A2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0181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2DB4-7E93-8B1B-3DA7-36934131E9B6}"/>
              </a:ext>
            </a:extLst>
          </p:cNvPr>
          <p:cNvSpPr>
            <a:spLocks noGrp="1"/>
          </p:cNvSpPr>
          <p:nvPr>
            <p:ph type="title"/>
          </p:nvPr>
        </p:nvSpPr>
        <p:spPr>
          <a:xfrm>
            <a:off x="838200" y="365125"/>
            <a:ext cx="10515600" cy="5811837"/>
          </a:xfrm>
        </p:spPr>
        <p:txBody>
          <a:bodyPr/>
          <a:lstStyle/>
          <a:p>
            <a:r>
              <a:rPr lang="en-US" b="1" i="0" baseline="30000" dirty="0">
                <a:solidFill>
                  <a:srgbClr val="000000"/>
                </a:solidFill>
                <a:effectLst/>
                <a:highlight>
                  <a:srgbClr val="FFFFFF"/>
                </a:highlight>
                <a:latin typeface="system-ui"/>
              </a:rPr>
              <a:t>18 </a:t>
            </a:r>
            <a:r>
              <a:rPr lang="en-US" b="0" i="0" dirty="0">
                <a:solidFill>
                  <a:srgbClr val="000000"/>
                </a:solidFill>
                <a:effectLst/>
                <a:highlight>
                  <a:srgbClr val="FFFFFF"/>
                </a:highlight>
                <a:latin typeface="system-ui"/>
              </a:rPr>
              <a:t>But grow in the grace and knowledge of our Lord and Savior Jesus Christ. To him be glory both now and forever! Amen.</a:t>
            </a:r>
            <a:br>
              <a:rPr lang="en-US" b="0" i="0" dirty="0">
                <a:solidFill>
                  <a:srgbClr val="000000"/>
                </a:solidFill>
                <a:effectLst/>
                <a:highlight>
                  <a:srgbClr val="FFFFFF"/>
                </a:highlight>
                <a:latin typeface="system-ui"/>
              </a:rPr>
            </a:br>
            <a:endParaRPr lang="en-US" dirty="0"/>
          </a:p>
        </p:txBody>
      </p:sp>
      <p:sp>
        <p:nvSpPr>
          <p:cNvPr id="3" name="Content Placeholder 2">
            <a:extLst>
              <a:ext uri="{FF2B5EF4-FFF2-40B4-BE49-F238E27FC236}">
                <a16:creationId xmlns:a16="http://schemas.microsoft.com/office/drawing/2014/main" id="{5168BE5B-52F5-522D-3DC8-363944B123B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4076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98BF-C0FD-C662-4EF8-1EA77D60C826}"/>
              </a:ext>
            </a:extLst>
          </p:cNvPr>
          <p:cNvSpPr>
            <a:spLocks noGrp="1"/>
          </p:cNvSpPr>
          <p:nvPr>
            <p:ph type="title"/>
          </p:nvPr>
        </p:nvSpPr>
        <p:spPr>
          <a:xfrm>
            <a:off x="838200" y="365125"/>
            <a:ext cx="10515600" cy="5766118"/>
          </a:xfrm>
        </p:spPr>
        <p:txBody>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AS YOU LOOK FORWARD TO THE DAY OF GOD</a:t>
            </a:r>
            <a:b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2 Peter 3:10-18</a:t>
            </a:r>
            <a:b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Key Verses:11-12:</a:t>
            </a:r>
            <a:b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Since everything will be destroyed in this way, what kind of people ought you to be? You ought to live holy and godly lives </a:t>
            </a:r>
            <a:r>
              <a:rPr lang="en-US" sz="3200" b="1"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you look forward to the day of God and speed its coming.</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u="sng" kern="100" baseline="30000"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hlinkClick r:id="rId2" tooltip="See footnote b"/>
              </a:rPr>
              <a:t>b</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day will bring about the destruction of the heavens by fire, and the elements will melt in the heat.”</a:t>
            </a:r>
            <a:b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3C4DA5-A52E-254B-5E5E-0D49C8B5DD3E}"/>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40774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5F19-1309-F66E-E8BB-08766BCDFC1B}"/>
              </a:ext>
            </a:extLst>
          </p:cNvPr>
          <p:cNvSpPr>
            <a:spLocks noGrp="1"/>
          </p:cNvSpPr>
          <p:nvPr>
            <p:ph type="title"/>
          </p:nvPr>
        </p:nvSpPr>
        <p:spPr>
          <a:xfrm>
            <a:off x="838200" y="365125"/>
            <a:ext cx="10515600" cy="5722455"/>
          </a:xfrm>
        </p:spPr>
        <p:txBody>
          <a:bodyPr/>
          <a:lstStyle/>
          <a:p>
            <a:endParaRPr lang="en-US" dirty="0"/>
          </a:p>
        </p:txBody>
      </p:sp>
      <p:sp>
        <p:nvSpPr>
          <p:cNvPr id="3" name="Content Placeholder 2">
            <a:extLst>
              <a:ext uri="{FF2B5EF4-FFF2-40B4-BE49-F238E27FC236}">
                <a16:creationId xmlns:a16="http://schemas.microsoft.com/office/drawing/2014/main" id="{5588B04D-1D3B-F16E-988B-2DC644FA5CA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1026" name="Picture 2" descr="fireworks at a big festival">
            <a:extLst>
              <a:ext uri="{FF2B5EF4-FFF2-40B4-BE49-F238E27FC236}">
                <a16:creationId xmlns:a16="http://schemas.microsoft.com/office/drawing/2014/main" id="{8C9B76B6-E690-1CD8-4AC3-471B632DE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385763"/>
            <a:ext cx="9134475"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1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FD16-8523-924F-AF35-07326B915CEA}"/>
              </a:ext>
            </a:extLst>
          </p:cNvPr>
          <p:cNvSpPr>
            <a:spLocks noGrp="1"/>
          </p:cNvSpPr>
          <p:nvPr>
            <p:ph type="title"/>
          </p:nvPr>
        </p:nvSpPr>
        <p:spPr>
          <a:xfrm>
            <a:off x="838200" y="365125"/>
            <a:ext cx="10515600" cy="5811837"/>
          </a:xfrm>
        </p:spPr>
        <p:txBody>
          <a:bodyPr>
            <a:normAutofit/>
          </a:bodyPr>
          <a:lstStyle/>
          <a:p>
            <a:r>
              <a:rPr lang="en-US" sz="36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Look at verse 10.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But the day of the Lord will come like a thief. The heavens will disappear with a roar; the elements will be destroyed by fire, and the earth and everything done in it will be laid bare.</a:t>
            </a:r>
            <a:r>
              <a:rPr lang="en-US" sz="3600"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3600" u="sng" baseline="30000" dirty="0">
                <a:solidFill>
                  <a:srgbClr val="4A4A4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tooltip="See footnote a"/>
              </a:rPr>
              <a:t>a</a:t>
            </a:r>
            <a:r>
              <a:rPr lang="en-US" sz="3600"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3600" kern="0" dirty="0">
                <a:solidFill>
                  <a:srgbClr val="4F4F4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4F4F4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4890B88-71D4-13A9-540E-A17C75F90828}"/>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90431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87D6-EB38-E902-B573-899E6FFA82B1}"/>
              </a:ext>
            </a:extLst>
          </p:cNvPr>
          <p:cNvSpPr>
            <a:spLocks noGrp="1"/>
          </p:cNvSpPr>
          <p:nvPr>
            <p:ph type="title"/>
          </p:nvPr>
        </p:nvSpPr>
        <p:spPr>
          <a:xfrm>
            <a:off x="838200" y="365125"/>
            <a:ext cx="10515600" cy="5687092"/>
          </a:xfrm>
        </p:spPr>
        <p:txBody>
          <a:bodyPr/>
          <a:lstStyle/>
          <a:p>
            <a:endParaRPr lang="en-US" dirty="0"/>
          </a:p>
        </p:txBody>
      </p:sp>
      <p:pic>
        <p:nvPicPr>
          <p:cNvPr id="5" name="Content Placeholder 4">
            <a:extLst>
              <a:ext uri="{FF2B5EF4-FFF2-40B4-BE49-F238E27FC236}">
                <a16:creationId xmlns:a16="http://schemas.microsoft.com/office/drawing/2014/main" id="{5813DC6F-FA12-0205-DC8F-BDC94B0F24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2327" y="6092825"/>
            <a:ext cx="47346" cy="84138"/>
          </a:xfrm>
        </p:spPr>
      </p:pic>
      <p:pic>
        <p:nvPicPr>
          <p:cNvPr id="7" name="Picture 6">
            <a:extLst>
              <a:ext uri="{FF2B5EF4-FFF2-40B4-BE49-F238E27FC236}">
                <a16:creationId xmlns:a16="http://schemas.microsoft.com/office/drawing/2014/main" id="{DE1CEA5A-D175-1682-7703-E3B8FA598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884" y="405541"/>
            <a:ext cx="5104757" cy="5871487"/>
          </a:xfrm>
          <a:prstGeom prst="rect">
            <a:avLst/>
          </a:prstGeom>
        </p:spPr>
      </p:pic>
      <p:pic>
        <p:nvPicPr>
          <p:cNvPr id="9" name="Picture 8">
            <a:extLst>
              <a:ext uri="{FF2B5EF4-FFF2-40B4-BE49-F238E27FC236}">
                <a16:creationId xmlns:a16="http://schemas.microsoft.com/office/drawing/2014/main" id="{9FC9AA2B-3198-2140-2A45-BB0AC96AE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641" y="365124"/>
            <a:ext cx="5281474" cy="5871487"/>
          </a:xfrm>
          <a:prstGeom prst="rect">
            <a:avLst/>
          </a:prstGeom>
        </p:spPr>
      </p:pic>
    </p:spTree>
    <p:extLst>
      <p:ext uri="{BB962C8B-B14F-4D97-AF65-F5344CB8AC3E}">
        <p14:creationId xmlns:p14="http://schemas.microsoft.com/office/powerpoint/2010/main" val="967133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1146</Words>
  <Application>Microsoft Office PowerPoint</Application>
  <PresentationFormat>Widescreen</PresentationFormat>
  <Paragraphs>21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system-ui</vt:lpstr>
      <vt:lpstr>Times New Roman</vt:lpstr>
      <vt:lpstr>Office Theme</vt:lpstr>
      <vt:lpstr>2 Peter 3:10-18:  10 But the day of the Lord will come like a thief. The heavens will disappear with a roar; the elements will be destroyed by fire, and the earth and everything done in it will be laid bare.[a]  11 Since everything will be destroyed in this way, what kind of people ought you to be? You ought to live holy and godly lives   </vt:lpstr>
      <vt:lpstr>12 as you look forward to the day of God and speed its coming.[b] That day will bring about the destruction of the heavens by fire, and the elements will melt in the heat.   13 But in keeping with his promise we are looking forward to a new heaven and a new earth, where righteousness dwells.</vt:lpstr>
      <vt:lpstr>14 So then, dear friends, since you are looking forward to this, make every effort to be found spotless, blameless and at peace with him.   15 Bear in mind that our Lord’s patience means salvation, just as our dear brother Paul also wrote you with the wisdom that God gave him. </vt:lpstr>
      <vt:lpstr>16 He writes the same way in all his letters, speaking in them of these matters. His letters contain some things that are hard to understand, which ignorant and unstable people distort, as they do the other Scriptures, to their own destruction.  17 Therefore, dear friends, since you have been forewarned, be on your guard so that you may not be carried away by the error of the lawless and fall from your secure position. </vt:lpstr>
      <vt:lpstr>18 But grow in the grace and knowledge of our Lord and Savior Jesus Christ. To him be glory both now and forever! Amen. </vt:lpstr>
      <vt:lpstr>             AS YOU LOOK FORWARD TO THE DAY OF GOD 2 Peter 3:10-18 Key Verses:11-12: “11 Since everything will be destroyed in this way, what kind of people ought you to be? You ought to live holy and godly lives 12 as you look forward to the day of God and speed its coming.[b] That day will bring about the destruction of the heavens by fire, and the elements will melt in the heat.” </vt:lpstr>
      <vt:lpstr>PowerPoint Presentation</vt:lpstr>
      <vt:lpstr>Look at verse 10. “10 But the day of the Lord will come like a thief. The heavens will disappear with a roar; the elements will be destroyed by fire, and the earth and everything done in it will be laid bare.[a]“ </vt:lpstr>
      <vt:lpstr>PowerPoint Presentation</vt:lpstr>
      <vt:lpstr>Isaiah 13:9-11: “See, the day of the Lord is coming—a cruel day, with wrath and fierce anger—to make the land desolate and destroy the sinners within it.10 The stars of heaven and their constellations will not show their light. The rising sun will be darkened and the moon will not give its light.11 I will punish the world for its evil, the wicked for their sins. I will put an end to the arrogance of the haughty and will humble the pride of the ruthless.” </vt:lpstr>
      <vt:lpstr>Look at verses 11-12. “11 Since everything will be destroyed in this way, what kind of people ought you to be? You ought to live holy and godly lives 12 as you look forward to the day of God and speed its coming.[b] That day will bring about the destruction of the heavens by fire, and the elements will melt in the heat.” </vt:lpstr>
      <vt:lpstr>PowerPoint Presentation</vt:lpstr>
      <vt:lpstr>PowerPoint Presentation</vt:lpstr>
      <vt:lpstr>Look at verse 13. “13 But in keeping with his promise we are looking forward to a new heaven and a new earth, where righteousness dwells.” </vt:lpstr>
      <vt:lpstr>PowerPoint Presentation</vt:lpstr>
      <vt:lpstr>PowerPoint Presentation</vt:lpstr>
      <vt:lpstr>Look at verse 14. “14 So then, dear friends, since you are looking forward to this, make every effort to be found spotless, blameless and at peace with him.” </vt:lpstr>
      <vt:lpstr>2 Corinthians 7:1 reads, “Since we have these promises, beloved, let us cleanse ourselves from every defilement of body and spirit, bringing holiness to completion in the fear of God.” </vt:lpstr>
      <vt:lpstr>Hebrews 12:14 reads, “Strive for peace with everyone, and for the holiness without which no one will see the Lord.” </vt:lpstr>
      <vt:lpstr>Look at verses 15-16. “15 Bear in mind that our Lord’s patience means salvation, just as our dear brother Paul also wrote you with the wisdom that God gave him. 16 He writes the same way in all his letters, speaking in them of these matters. His letters contain some things that are hard to understand, which ignorant and unstable people distort, as they do the other Scriptures, to their own destruction.” </vt:lpstr>
      <vt:lpstr>Romans 2:4 reads, “Or do you show contempt for the riches of his kindness, tolerance and patience, not realizing that God’s kindness leads you toward repentance.” </vt:lpstr>
      <vt:lpstr>Look at verses 17-18. “17 Therefore, dear friends, since you have been forewarned, be on your guard so that you may not be carried away by the error of the lawless and fall from your secure position. 18 But grow in the grace and knowledge of our Lord and Savior Jesus Christ. To him be glory both now and forever! Amen.” </vt:lpstr>
      <vt:lpstr>Psalm 119:105, “Your word is a lamp to my feet and a light for my path.” </vt:lpstr>
      <vt:lpstr>Ephesians 2:8-10 reads, “For by grace you have been saved through faith. And this is not your own doing; it is the gift of God, not a result of works, so that no one may boast. For we are his workmanship, created in Christ Jesus for good works, which God prepared beforehand, that we should walk in them.”</vt:lpstr>
      <vt:lpstr>Verse 18b. “To him be glory both now and forever! Amen.”</vt:lpstr>
      <vt:lpstr>1 Corinthians 10:31, “31 So, whether you eat or drink, or whatever you do, do all to the glory of God.” </vt:lpstr>
      <vt:lpstr>PowerPoint Presentation</vt:lpstr>
      <vt:lpstr>Key Verses:11-12: “11 Since everything will be destroyed in this way, what kind of people ought you to be? You ought to live holy and godly lives 12 as you look forward to the day of God and speed its coming.[b] That day will bring about the destruction of the heavens by fire, and the elements will melt in the heat.”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22</cp:revision>
  <dcterms:created xsi:type="dcterms:W3CDTF">2024-07-12T02:53:10Z</dcterms:created>
  <dcterms:modified xsi:type="dcterms:W3CDTF">2024-07-15T12:46:40Z</dcterms:modified>
</cp:coreProperties>
</file>