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83" r:id="rId7"/>
    <p:sldId id="263" r:id="rId8"/>
    <p:sldId id="269" r:id="rId9"/>
    <p:sldId id="264" r:id="rId10"/>
    <p:sldId id="266" r:id="rId11"/>
    <p:sldId id="267" r:id="rId12"/>
    <p:sldId id="268" r:id="rId13"/>
    <p:sldId id="284" r:id="rId14"/>
    <p:sldId id="270" r:id="rId15"/>
    <p:sldId id="271" r:id="rId16"/>
    <p:sldId id="272" r:id="rId17"/>
    <p:sldId id="273" r:id="rId18"/>
    <p:sldId id="274" r:id="rId19"/>
    <p:sldId id="275" r:id="rId20"/>
    <p:sldId id="276" r:id="rId21"/>
    <p:sldId id="277" r:id="rId22"/>
    <p:sldId id="281" r:id="rId23"/>
    <p:sldId id="278" r:id="rId24"/>
    <p:sldId id="279" r:id="rId25"/>
    <p:sldId id="280"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42" d="100"/>
          <a:sy n="42" d="100"/>
        </p:scale>
        <p:origin x="2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E30D-63E8-E1FD-AD17-A88134405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533CE-42B2-B7C2-AEDA-1BFBDBED4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8A7BA1-5353-D898-7BBE-2588EC344C56}"/>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5" name="Footer Placeholder 4">
            <a:extLst>
              <a:ext uri="{FF2B5EF4-FFF2-40B4-BE49-F238E27FC236}">
                <a16:creationId xmlns:a16="http://schemas.microsoft.com/office/drawing/2014/main" id="{5184700B-C101-5EE3-78AB-08037E3E3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59FC7-5A5D-9F0F-A6B8-E5A3F1D9D2E4}"/>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310647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FA78-6A1E-0A6D-303D-9D8A635D0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022F79-C120-CF87-F772-DF212FADDB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45859-22EB-F8D3-0083-D2E715CAC3A2}"/>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5" name="Footer Placeholder 4">
            <a:extLst>
              <a:ext uri="{FF2B5EF4-FFF2-40B4-BE49-F238E27FC236}">
                <a16:creationId xmlns:a16="http://schemas.microsoft.com/office/drawing/2014/main" id="{CCD2A625-610E-6123-D8FB-F0FA88C25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00E9-121A-E714-9E0F-82A3D00F615B}"/>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7530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4E86C-83C7-0232-B4F0-EC1DE4A4C2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A3AF9-BA6E-FF37-07CF-34BF74310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3752F-E669-7C87-17D8-AC1179B5D482}"/>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5" name="Footer Placeholder 4">
            <a:extLst>
              <a:ext uri="{FF2B5EF4-FFF2-40B4-BE49-F238E27FC236}">
                <a16:creationId xmlns:a16="http://schemas.microsoft.com/office/drawing/2014/main" id="{25E0A45E-B213-2002-8110-77C22D79E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3E9C7-3216-E7E2-F5CE-AFE12901A0DF}"/>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14174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D912-A46E-744D-6F3F-DC2E378AC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C3EBD1-EE4F-48CE-96E5-0F898E5BE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79CE6-56AD-8108-5D79-6807E06E560D}"/>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5" name="Footer Placeholder 4">
            <a:extLst>
              <a:ext uri="{FF2B5EF4-FFF2-40B4-BE49-F238E27FC236}">
                <a16:creationId xmlns:a16="http://schemas.microsoft.com/office/drawing/2014/main" id="{6B2622DD-F11A-AC82-238C-FBD19AD86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E2212-6B6D-836C-1363-72967138126A}"/>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321610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D8CE-F197-609F-C2C3-D42019253F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6B041-8413-3053-A288-8A356D9BC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456D9-7399-426D-9DDE-B939DB2232F9}"/>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5" name="Footer Placeholder 4">
            <a:extLst>
              <a:ext uri="{FF2B5EF4-FFF2-40B4-BE49-F238E27FC236}">
                <a16:creationId xmlns:a16="http://schemas.microsoft.com/office/drawing/2014/main" id="{67E26EC9-A5B6-9D1A-A8C1-744219393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CAF95-3C79-958C-CBE7-0A1010E62EFC}"/>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124638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6508-1C66-34B9-0FF0-925524275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5E7A4-FFCE-BCA3-F014-6CAA00436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DCC5B-8119-12DF-01F7-2A60E6CC8E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8D75-579A-7C17-9DD3-B4BC35542245}"/>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6" name="Footer Placeholder 5">
            <a:extLst>
              <a:ext uri="{FF2B5EF4-FFF2-40B4-BE49-F238E27FC236}">
                <a16:creationId xmlns:a16="http://schemas.microsoft.com/office/drawing/2014/main" id="{FE2906C3-2FAE-B13F-3BE7-9A30DCB15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2F496-A395-3454-78EE-B523AD2C4AA5}"/>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395789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F8D0-7028-A753-2296-66DF6FFCC5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214D8-E75F-F541-4838-6AD7FC474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D0E8EE-6961-B2C6-4FEC-131CBDDBF7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44F8F-62DF-026B-87B0-FF3DCFC5B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C275C4-0394-3883-8033-9F9CFE6BF8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104D4C-5C1A-C90A-83C7-FDAB05610DFC}"/>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8" name="Footer Placeholder 7">
            <a:extLst>
              <a:ext uri="{FF2B5EF4-FFF2-40B4-BE49-F238E27FC236}">
                <a16:creationId xmlns:a16="http://schemas.microsoft.com/office/drawing/2014/main" id="{E102C964-BD64-9E38-9842-6E0E63CCA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58FF3-E274-3EEB-B53E-DE2321EA8A3F}"/>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38147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105F-CFE3-01C2-E9A5-BD9B368EDA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82FB29-C3AF-47BD-A826-60B3D74CE38C}"/>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4" name="Footer Placeholder 3">
            <a:extLst>
              <a:ext uri="{FF2B5EF4-FFF2-40B4-BE49-F238E27FC236}">
                <a16:creationId xmlns:a16="http://schemas.microsoft.com/office/drawing/2014/main" id="{D66695E1-A813-9155-302F-A639F523A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751593-0AAE-64BF-54BD-FB616E7C4A1B}"/>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60052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816EC-2984-A9EE-9325-4F399D8ECF12}"/>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3" name="Footer Placeholder 2">
            <a:extLst>
              <a:ext uri="{FF2B5EF4-FFF2-40B4-BE49-F238E27FC236}">
                <a16:creationId xmlns:a16="http://schemas.microsoft.com/office/drawing/2014/main" id="{41C499D2-F79B-26B3-341F-4E73D1AB6A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42A79-3354-3820-8EA4-FBC83EE2B55E}"/>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228013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894F-4CE3-0B70-1091-0CFBF63E2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FA8561-089E-A2F5-348E-DF6067AA7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8F7EF-6AEA-1745-C184-C36940C3A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2AB30D-C805-456A-CD28-570AA85CCA8A}"/>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6" name="Footer Placeholder 5">
            <a:extLst>
              <a:ext uri="{FF2B5EF4-FFF2-40B4-BE49-F238E27FC236}">
                <a16:creationId xmlns:a16="http://schemas.microsoft.com/office/drawing/2014/main" id="{77E75422-BC3B-FAA9-DA0A-837F11239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D3E80-C8F8-8993-A9AB-90661C9A5AD9}"/>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251597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16C4-A6BE-FE25-DBD6-27D3C89ED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761DBA-D26B-5CA9-9582-C0517C47C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5F1E0-7CEB-3F85-DFE2-C0D65FBB9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613F0-96E9-2CE6-D3F2-3ECF1767844B}"/>
              </a:ext>
            </a:extLst>
          </p:cNvPr>
          <p:cNvSpPr>
            <a:spLocks noGrp="1"/>
          </p:cNvSpPr>
          <p:nvPr>
            <p:ph type="dt" sz="half" idx="10"/>
          </p:nvPr>
        </p:nvSpPr>
        <p:spPr/>
        <p:txBody>
          <a:bodyPr/>
          <a:lstStyle/>
          <a:p>
            <a:fld id="{524E377F-EF3E-410A-91FE-052F8783DC62}" type="datetimeFigureOut">
              <a:rPr lang="en-US" smtClean="0"/>
              <a:t>9/13/2024</a:t>
            </a:fld>
            <a:endParaRPr lang="en-US"/>
          </a:p>
        </p:txBody>
      </p:sp>
      <p:sp>
        <p:nvSpPr>
          <p:cNvPr id="6" name="Footer Placeholder 5">
            <a:extLst>
              <a:ext uri="{FF2B5EF4-FFF2-40B4-BE49-F238E27FC236}">
                <a16:creationId xmlns:a16="http://schemas.microsoft.com/office/drawing/2014/main" id="{BFD3C9C4-C83C-52BC-3971-97C3120D3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51437-E8AE-6191-9353-796346CCE2CA}"/>
              </a:ext>
            </a:extLst>
          </p:cNvPr>
          <p:cNvSpPr>
            <a:spLocks noGrp="1"/>
          </p:cNvSpPr>
          <p:nvPr>
            <p:ph type="sldNum" sz="quarter" idx="12"/>
          </p:nvPr>
        </p:nvSpPr>
        <p:spPr/>
        <p:txBody>
          <a:bodyPr/>
          <a:lstStyle/>
          <a:p>
            <a:fld id="{F4D68A2F-CA3E-4931-A06B-4E8452E76572}" type="slidenum">
              <a:rPr lang="en-US" smtClean="0"/>
              <a:t>‹#›</a:t>
            </a:fld>
            <a:endParaRPr lang="en-US"/>
          </a:p>
        </p:txBody>
      </p:sp>
    </p:spTree>
    <p:extLst>
      <p:ext uri="{BB962C8B-B14F-4D97-AF65-F5344CB8AC3E}">
        <p14:creationId xmlns:p14="http://schemas.microsoft.com/office/powerpoint/2010/main" val="18636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1C587-D5F9-431D-A369-DAF83CFED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5160E-557E-BA2A-37B6-F0FCAED88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8C7D0-3859-95C9-DB0C-E5D7B6E84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E377F-EF3E-410A-91FE-052F8783DC62}" type="datetimeFigureOut">
              <a:rPr lang="en-US" smtClean="0"/>
              <a:t>9/13/2024</a:t>
            </a:fld>
            <a:endParaRPr lang="en-US"/>
          </a:p>
        </p:txBody>
      </p:sp>
      <p:sp>
        <p:nvSpPr>
          <p:cNvPr id="5" name="Footer Placeholder 4">
            <a:extLst>
              <a:ext uri="{FF2B5EF4-FFF2-40B4-BE49-F238E27FC236}">
                <a16:creationId xmlns:a16="http://schemas.microsoft.com/office/drawing/2014/main" id="{50914157-8387-560F-8913-462DA63D5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939DD-20DE-66A3-649A-68AD89ACF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68A2F-CA3E-4931-A06B-4E8452E76572}" type="slidenum">
              <a:rPr lang="en-US" smtClean="0"/>
              <a:t>‹#›</a:t>
            </a:fld>
            <a:endParaRPr lang="en-US"/>
          </a:p>
        </p:txBody>
      </p:sp>
    </p:spTree>
    <p:extLst>
      <p:ext uri="{BB962C8B-B14F-4D97-AF65-F5344CB8AC3E}">
        <p14:creationId xmlns:p14="http://schemas.microsoft.com/office/powerpoint/2010/main" val="7874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iblegateway.com/passage/?search=1%20Thessalonians%201&amp;version=NIV#fen-NIV-29562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1%20Thessalonians%201&amp;version=NIV#fen-NIV-29565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7E7B-9EBB-0420-B6BF-86DD8EEAE93C}"/>
              </a:ext>
            </a:extLst>
          </p:cNvPr>
          <p:cNvSpPr>
            <a:spLocks noGrp="1"/>
          </p:cNvSpPr>
          <p:nvPr>
            <p:ph type="title"/>
          </p:nvPr>
        </p:nvSpPr>
        <p:spPr>
          <a:xfrm>
            <a:off x="838200" y="365125"/>
            <a:ext cx="10515600" cy="5762870"/>
          </a:xfrm>
        </p:spPr>
        <p:txBody>
          <a:bodyPr>
            <a:normAutofit/>
          </a:bodyPr>
          <a:lstStyle/>
          <a:p>
            <a:pPr marL="0" marR="0">
              <a:lnSpc>
                <a:spcPct val="107000"/>
              </a:lnSpc>
              <a:spcBef>
                <a:spcPts val="0"/>
              </a:spcBef>
              <a:spcAft>
                <a:spcPts val="800"/>
              </a:spcAft>
            </a:pP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Thessalonians 1:1-10:</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Paul, Silas and Timothy, To the church of the Thessalonians in God the Father and the Lord Jesus Christ: Grace and peace to you.</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always thank God for all of you and continually mention you in our prayers. </a:t>
            </a:r>
            <a:b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remember before our God and Father your work produced by faith, your labor prompted by love, and your endurance inspired by hope in our Lord Jesus Christ.</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rPr>
              <a:t>4 </a:t>
            </a:r>
            <a:r>
              <a:rPr lang="en-US" sz="2400" kern="0" dirty="0">
                <a:solidFill>
                  <a:srgbClr val="000000"/>
                </a:solidFill>
                <a:effectLst/>
                <a:latin typeface="Times New Roman" panose="02020603050405020304" pitchFamily="18" charset="0"/>
                <a:ea typeface="Times New Roman" panose="02020603050405020304" pitchFamily="18" charset="0"/>
              </a:rPr>
              <a:t>For we know, brothers and sisters loved by God, that he has chosen you, </a:t>
            </a:r>
            <a:br>
              <a:rPr lang="en-US" sz="2400" kern="0" dirty="0">
                <a:solidFill>
                  <a:srgbClr val="000000"/>
                </a:solidFill>
                <a:effectLst/>
                <a:latin typeface="Times New Roman" panose="02020603050405020304" pitchFamily="18" charset="0"/>
                <a:ea typeface="Times New Roman" panose="02020603050405020304" pitchFamily="18" charset="0"/>
              </a:rPr>
            </a:br>
            <a:r>
              <a:rPr lang="en-US" sz="2400" b="1" kern="0" baseline="30000" dirty="0">
                <a:solidFill>
                  <a:srgbClr val="000000"/>
                </a:solidFill>
                <a:effectLst/>
                <a:latin typeface="Times New Roman" panose="02020603050405020304" pitchFamily="18" charset="0"/>
                <a:ea typeface="Times New Roman" panose="02020603050405020304" pitchFamily="18" charset="0"/>
              </a:rPr>
              <a:t>5 </a:t>
            </a:r>
            <a:r>
              <a:rPr lang="en-US" sz="2400" kern="0" dirty="0">
                <a:solidFill>
                  <a:srgbClr val="000000"/>
                </a:solidFill>
                <a:effectLst/>
                <a:latin typeface="Times New Roman" panose="02020603050405020304" pitchFamily="18" charset="0"/>
                <a:ea typeface="Times New Roman" panose="02020603050405020304" pitchFamily="18" charset="0"/>
              </a:rPr>
              <a:t>because our gospel came to you not simply with words but also with power, with the Holy Spirit and deep conviction. You know how we lived among you for your sake. </a:t>
            </a:r>
            <a:endParaRPr lang="en-US" sz="2400" dirty="0"/>
          </a:p>
        </p:txBody>
      </p:sp>
      <p:sp>
        <p:nvSpPr>
          <p:cNvPr id="3" name="Content Placeholder 2">
            <a:extLst>
              <a:ext uri="{FF2B5EF4-FFF2-40B4-BE49-F238E27FC236}">
                <a16:creationId xmlns:a16="http://schemas.microsoft.com/office/drawing/2014/main" id="{2A4A2230-7F74-1790-B362-F9D1F420A433}"/>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37522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9D9C-37E2-CE60-B8D2-26008D971381}"/>
              </a:ext>
            </a:extLst>
          </p:cNvPr>
          <p:cNvSpPr>
            <a:spLocks noGrp="1"/>
          </p:cNvSpPr>
          <p:nvPr>
            <p:ph type="title"/>
          </p:nvPr>
        </p:nvSpPr>
        <p:spPr>
          <a:xfrm>
            <a:off x="838200" y="365125"/>
            <a:ext cx="10039618" cy="6237752"/>
          </a:xfrm>
        </p:spPr>
        <p:txBody>
          <a:bodyPr>
            <a:normAutofit/>
          </a:bodyPr>
          <a:lstStyle/>
          <a:p>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Acts 16:9-10 reads, “</a:t>
            </a:r>
            <a:r>
              <a:rPr lang="en-US" sz="4000" b="1" kern="0" baseline="30000" dirty="0">
                <a:solidFill>
                  <a:srgbClr val="000000"/>
                </a:solidFill>
                <a:effectLst/>
                <a:highlight>
                  <a:srgbClr val="00FF00"/>
                </a:highlight>
                <a:latin typeface="Times New Roman" panose="02020603050405020304" pitchFamily="18" charset="0"/>
                <a:ea typeface="Times New Roman" panose="02020603050405020304" pitchFamily="18" charset="0"/>
              </a:rPr>
              <a:t>9 </a:t>
            </a:r>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During the night Paul had a vision of a man of Macedonia standing and begging him, ‘Come over to Macedonia and help us.’ </a:t>
            </a:r>
            <a:r>
              <a:rPr lang="en-US" sz="4000" b="1" kern="0" baseline="30000" dirty="0">
                <a:solidFill>
                  <a:srgbClr val="000000"/>
                </a:solidFill>
                <a:effectLst/>
                <a:highlight>
                  <a:srgbClr val="00FF00"/>
                </a:highlight>
                <a:latin typeface="Times New Roman" panose="02020603050405020304" pitchFamily="18" charset="0"/>
                <a:ea typeface="Times New Roman" panose="02020603050405020304" pitchFamily="18" charset="0"/>
              </a:rPr>
              <a:t>10 </a:t>
            </a:r>
            <a:r>
              <a:rPr lang="en-US" sz="4000" kern="0" dirty="0">
                <a:solidFill>
                  <a:srgbClr val="000000"/>
                </a:solidFill>
                <a:effectLst/>
                <a:highlight>
                  <a:srgbClr val="00FF00"/>
                </a:highlight>
                <a:latin typeface="Times New Roman" panose="02020603050405020304" pitchFamily="18" charset="0"/>
                <a:ea typeface="Times New Roman" panose="02020603050405020304" pitchFamily="18" charset="0"/>
              </a:rPr>
              <a:t>After Paul had seen the vision, we got ready at once to leave for Macedonia, concluding that God had called us to preach the gospel to them.”</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pic>
        <p:nvPicPr>
          <p:cNvPr id="5" name="Content Placeholder 4">
            <a:extLst>
              <a:ext uri="{FF2B5EF4-FFF2-40B4-BE49-F238E27FC236}">
                <a16:creationId xmlns:a16="http://schemas.microsoft.com/office/drawing/2014/main" id="{BA305C83-3D71-AC9B-1F94-C4C1686068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7667" y="6118225"/>
            <a:ext cx="96665" cy="58738"/>
          </a:xfrm>
        </p:spPr>
      </p:pic>
    </p:spTree>
    <p:extLst>
      <p:ext uri="{BB962C8B-B14F-4D97-AF65-F5344CB8AC3E}">
        <p14:creationId xmlns:p14="http://schemas.microsoft.com/office/powerpoint/2010/main" val="1587678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D1F8-664D-60E1-5DD7-839A614CA639}"/>
              </a:ext>
            </a:extLst>
          </p:cNvPr>
          <p:cNvSpPr>
            <a:spLocks noGrp="1"/>
          </p:cNvSpPr>
          <p:nvPr>
            <p:ph type="title"/>
          </p:nvPr>
        </p:nvSpPr>
        <p:spPr>
          <a:xfrm>
            <a:off x="838200" y="365125"/>
            <a:ext cx="10515600" cy="5811837"/>
          </a:xfrm>
        </p:spPr>
        <p:txBody>
          <a:bodyPr>
            <a:normAutofit/>
          </a:bodyPr>
          <a:lstStyle/>
          <a:p>
            <a:r>
              <a:rPr lang="en-US" sz="5400"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 1. “Paul, Silas</a:t>
            </a:r>
            <a:r>
              <a:rPr lang="en-US" sz="54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5400"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2" tooltip="See footnote a"/>
              </a:rPr>
              <a:t>a</a:t>
            </a:r>
            <a:r>
              <a:rPr lang="en-US" sz="54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5400" kern="0" dirty="0">
                <a:solidFill>
                  <a:srgbClr val="000000"/>
                </a:solidFill>
                <a:effectLst/>
                <a:highlight>
                  <a:srgbClr val="FFFF00"/>
                </a:highlight>
                <a:latin typeface="Times New Roman" panose="02020603050405020304" pitchFamily="18" charset="0"/>
                <a:ea typeface="Times New Roman" panose="02020603050405020304" pitchFamily="18" charset="0"/>
              </a:rPr>
              <a:t> and Timothy, To the church of the Thessalonians in God the Father and the Lord Jesus Christ: Grace and peace to you.”</a:t>
            </a:r>
            <a:r>
              <a:rPr lang="en-US" sz="5400" kern="0" dirty="0">
                <a:solidFill>
                  <a:srgbClr val="000000"/>
                </a:solidFill>
                <a:effectLst/>
                <a:latin typeface="Times New Roman" panose="02020603050405020304" pitchFamily="18" charset="0"/>
                <a:ea typeface="Times New Roman" panose="02020603050405020304" pitchFamily="18" charset="0"/>
              </a:rPr>
              <a:t> </a:t>
            </a:r>
            <a:endParaRPr lang="en-US" sz="5400" dirty="0"/>
          </a:p>
        </p:txBody>
      </p:sp>
      <p:sp>
        <p:nvSpPr>
          <p:cNvPr id="3" name="Content Placeholder 2">
            <a:extLst>
              <a:ext uri="{FF2B5EF4-FFF2-40B4-BE49-F238E27FC236}">
                <a16:creationId xmlns:a16="http://schemas.microsoft.com/office/drawing/2014/main" id="{8B2BCBA8-DCCF-45E1-3EA5-42DB2E4AEEB8}"/>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43530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84CD-718B-D1DA-492C-FC3D775C99C2}"/>
              </a:ext>
            </a:extLst>
          </p:cNvPr>
          <p:cNvSpPr>
            <a:spLocks noGrp="1"/>
          </p:cNvSpPr>
          <p:nvPr>
            <p:ph type="title"/>
          </p:nvPr>
        </p:nvSpPr>
        <p:spPr>
          <a:xfrm>
            <a:off x="838200" y="365125"/>
            <a:ext cx="10515600" cy="5762870"/>
          </a:xfrm>
        </p:spPr>
        <p:txBody>
          <a:bodyPr>
            <a:normAutofit/>
          </a:bodyPr>
          <a:lstStyle/>
          <a:p>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2-3.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2 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We always thank God for all of you and continually mention you in our prayers.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We remember before our God and Father your work produced by faith, your labor prompted by love, and your endurance inspired by hope in our Lord Jesus Christ.” </a:t>
            </a:r>
            <a:endParaRPr lang="en-US" dirty="0"/>
          </a:p>
        </p:txBody>
      </p:sp>
      <p:sp>
        <p:nvSpPr>
          <p:cNvPr id="3" name="Content Placeholder 2">
            <a:extLst>
              <a:ext uri="{FF2B5EF4-FFF2-40B4-BE49-F238E27FC236}">
                <a16:creationId xmlns:a16="http://schemas.microsoft.com/office/drawing/2014/main" id="{0BB840E0-BFF2-8324-28C8-AD255BCD9427}"/>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167873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4292-644E-1F41-8BE5-B557A1811E66}"/>
              </a:ext>
            </a:extLst>
          </p:cNvPr>
          <p:cNvSpPr>
            <a:spLocks noGrp="1"/>
          </p:cNvSpPr>
          <p:nvPr>
            <p:ph type="title"/>
          </p:nvPr>
        </p:nvSpPr>
        <p:spPr>
          <a:xfrm>
            <a:off x="838200" y="365125"/>
            <a:ext cx="10515600" cy="5441315"/>
          </a:xfrm>
        </p:spPr>
        <p:txBody>
          <a:bodyPr/>
          <a:lstStyle/>
          <a:p>
            <a:endParaRPr lang="en-US" dirty="0"/>
          </a:p>
        </p:txBody>
      </p:sp>
      <p:sp>
        <p:nvSpPr>
          <p:cNvPr id="3" name="Content Placeholder 2">
            <a:extLst>
              <a:ext uri="{FF2B5EF4-FFF2-40B4-BE49-F238E27FC236}">
                <a16:creationId xmlns:a16="http://schemas.microsoft.com/office/drawing/2014/main" id="{400C98E2-C608-4A1D-4AF3-58F1C229CF67}"/>
              </a:ext>
            </a:extLst>
          </p:cNvPr>
          <p:cNvSpPr>
            <a:spLocks noGrp="1"/>
          </p:cNvSpPr>
          <p:nvPr>
            <p:ph idx="1"/>
          </p:nvPr>
        </p:nvSpPr>
        <p:spPr>
          <a:xfrm flipV="1">
            <a:off x="838200" y="5806440"/>
            <a:ext cx="10515600" cy="76199"/>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B944CE87-F58F-5BC1-D01A-978049A68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243" y="365125"/>
            <a:ext cx="9532999" cy="6040728"/>
          </a:xfrm>
          <a:prstGeom prst="rect">
            <a:avLst/>
          </a:prstGeom>
        </p:spPr>
      </p:pic>
    </p:spTree>
    <p:extLst>
      <p:ext uri="{BB962C8B-B14F-4D97-AF65-F5344CB8AC3E}">
        <p14:creationId xmlns:p14="http://schemas.microsoft.com/office/powerpoint/2010/main" val="172085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AB40-D263-3687-F242-77ECD5260DF9}"/>
              </a:ext>
            </a:extLst>
          </p:cNvPr>
          <p:cNvSpPr>
            <a:spLocks noGrp="1"/>
          </p:cNvSpPr>
          <p:nvPr>
            <p:ph type="title"/>
          </p:nvPr>
        </p:nvSpPr>
        <p:spPr>
          <a:xfrm>
            <a:off x="838200" y="365125"/>
            <a:ext cx="10515600" cy="5676485"/>
          </a:xfrm>
        </p:spPr>
        <p:txBody>
          <a:bodyPr>
            <a:normAutofit/>
          </a:bodyPr>
          <a:lstStyle/>
          <a:p>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 3 again. “</a:t>
            </a:r>
            <a:r>
              <a:rPr lang="en-US" sz="48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3 </a:t>
            </a:r>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We remember before our God and Father your work produced by faith, your labor prompted by love, and your endurance inspired by hope in our Lord Jesus Christ.”</a:t>
            </a:r>
            <a:endParaRPr lang="en-US" sz="4800" dirty="0"/>
          </a:p>
        </p:txBody>
      </p:sp>
      <p:sp>
        <p:nvSpPr>
          <p:cNvPr id="3" name="Content Placeholder 2">
            <a:extLst>
              <a:ext uri="{FF2B5EF4-FFF2-40B4-BE49-F238E27FC236}">
                <a16:creationId xmlns:a16="http://schemas.microsoft.com/office/drawing/2014/main" id="{71AC8F83-7D05-0E46-233D-E2C6FE070BEB}"/>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2857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C35B-9075-A72F-D7D5-79FCF9BAD663}"/>
              </a:ext>
            </a:extLst>
          </p:cNvPr>
          <p:cNvSpPr>
            <a:spLocks noGrp="1"/>
          </p:cNvSpPr>
          <p:nvPr>
            <p:ph type="title"/>
          </p:nvPr>
        </p:nvSpPr>
        <p:spPr>
          <a:xfrm>
            <a:off x="838200" y="365125"/>
            <a:ext cx="10515600" cy="5720399"/>
          </a:xfrm>
        </p:spPr>
        <p:txBody>
          <a:bodyPr>
            <a:normAutofit/>
          </a:bodyPr>
          <a:lstStyle/>
          <a:p>
            <a:r>
              <a:rPr lang="en-US" kern="0" dirty="0">
                <a:solidFill>
                  <a:srgbClr val="000000"/>
                </a:solidFill>
                <a:effectLst/>
                <a:highlight>
                  <a:srgbClr val="00FF00"/>
                </a:highlight>
                <a:latin typeface="Times New Roman" panose="02020603050405020304" pitchFamily="18" charset="0"/>
                <a:ea typeface="Times New Roman" panose="02020603050405020304" pitchFamily="18" charset="0"/>
              </a:rPr>
              <a:t>James 2:17-18 reads, “In the same way, faith by itself, if is not accompanied by action, is dead. But someone will say, ‘You have faith; I have deeds.’ Show me your faith without deeds, and I will show you my faith by what I do.”</a:t>
            </a:r>
            <a:r>
              <a:rPr lang="en-US" kern="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9EDA469B-FABD-4C77-BC70-4C4BDB40070F}"/>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8138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04E4-3D2C-BF44-B39A-AC9AA9756B4A}"/>
              </a:ext>
            </a:extLst>
          </p:cNvPr>
          <p:cNvSpPr>
            <a:spLocks noGrp="1"/>
          </p:cNvSpPr>
          <p:nvPr>
            <p:ph type="title"/>
          </p:nvPr>
        </p:nvSpPr>
        <p:spPr>
          <a:xfrm>
            <a:off x="838200" y="365125"/>
            <a:ext cx="10515600" cy="5762870"/>
          </a:xfrm>
        </p:spPr>
        <p:txBody>
          <a:bodyPr/>
          <a:lstStyle/>
          <a:p>
            <a:endParaRPr lang="en-US" dirty="0"/>
          </a:p>
        </p:txBody>
      </p:sp>
      <p:pic>
        <p:nvPicPr>
          <p:cNvPr id="5" name="Content Placeholder 4">
            <a:extLst>
              <a:ext uri="{FF2B5EF4-FFF2-40B4-BE49-F238E27FC236}">
                <a16:creationId xmlns:a16="http://schemas.microsoft.com/office/drawing/2014/main" id="{186BC15D-BBF5-FB2B-46B2-9656F29652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5518" y="6127750"/>
            <a:ext cx="100964" cy="49213"/>
          </a:xfrm>
        </p:spPr>
      </p:pic>
      <p:pic>
        <p:nvPicPr>
          <p:cNvPr id="7" name="Picture 6">
            <a:extLst>
              <a:ext uri="{FF2B5EF4-FFF2-40B4-BE49-F238E27FC236}">
                <a16:creationId xmlns:a16="http://schemas.microsoft.com/office/drawing/2014/main" id="{A66D9FCC-AB4A-4421-0AC5-BF610FDD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735" y="1065958"/>
            <a:ext cx="8335690" cy="4531585"/>
          </a:xfrm>
          <a:prstGeom prst="rect">
            <a:avLst/>
          </a:prstGeom>
        </p:spPr>
      </p:pic>
    </p:spTree>
    <p:extLst>
      <p:ext uri="{BB962C8B-B14F-4D97-AF65-F5344CB8AC3E}">
        <p14:creationId xmlns:p14="http://schemas.microsoft.com/office/powerpoint/2010/main" val="120892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2A51-FD74-C15F-926F-872090649AF0}"/>
              </a:ext>
            </a:extLst>
          </p:cNvPr>
          <p:cNvSpPr>
            <a:spLocks noGrp="1"/>
          </p:cNvSpPr>
          <p:nvPr>
            <p:ph type="title"/>
          </p:nvPr>
        </p:nvSpPr>
        <p:spPr>
          <a:xfrm>
            <a:off x="838200" y="365125"/>
            <a:ext cx="10515600" cy="5717403"/>
          </a:xfrm>
        </p:spPr>
        <p:txBody>
          <a:bodyPr/>
          <a:lstStyle/>
          <a:p>
            <a:endParaRPr lang="en-US" dirty="0"/>
          </a:p>
        </p:txBody>
      </p:sp>
      <p:sp>
        <p:nvSpPr>
          <p:cNvPr id="3" name="Content Placeholder 2">
            <a:extLst>
              <a:ext uri="{FF2B5EF4-FFF2-40B4-BE49-F238E27FC236}">
                <a16:creationId xmlns:a16="http://schemas.microsoft.com/office/drawing/2014/main" id="{2C5B9581-CE5B-66B9-B653-4F7A3DDCF32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id="{35DE62D8-7A04-E4A0-7F69-D8A2E2D413F9}"/>
              </a:ext>
            </a:extLst>
          </p:cNvPr>
          <p:cNvPicPr>
            <a:picLocks noChangeAspect="1"/>
          </p:cNvPicPr>
          <p:nvPr/>
        </p:nvPicPr>
        <p:blipFill>
          <a:blip r:embed="rId2"/>
          <a:stretch>
            <a:fillRect/>
          </a:stretch>
        </p:blipFill>
        <p:spPr>
          <a:xfrm>
            <a:off x="892193" y="407967"/>
            <a:ext cx="5143500" cy="5817710"/>
          </a:xfrm>
          <a:prstGeom prst="rect">
            <a:avLst/>
          </a:prstGeom>
        </p:spPr>
      </p:pic>
      <p:pic>
        <p:nvPicPr>
          <p:cNvPr id="7" name="Picture 6">
            <a:extLst>
              <a:ext uri="{FF2B5EF4-FFF2-40B4-BE49-F238E27FC236}">
                <a16:creationId xmlns:a16="http://schemas.microsoft.com/office/drawing/2014/main" id="{03FB1992-A022-EB1B-8102-97508C9EF3E1}"/>
              </a:ext>
            </a:extLst>
          </p:cNvPr>
          <p:cNvPicPr>
            <a:picLocks noChangeAspect="1"/>
          </p:cNvPicPr>
          <p:nvPr/>
        </p:nvPicPr>
        <p:blipFill>
          <a:blip r:embed="rId3"/>
          <a:stretch>
            <a:fillRect/>
          </a:stretch>
        </p:blipFill>
        <p:spPr>
          <a:xfrm>
            <a:off x="6035692" y="407966"/>
            <a:ext cx="5264115" cy="5860553"/>
          </a:xfrm>
          <a:prstGeom prst="rect">
            <a:avLst/>
          </a:prstGeom>
        </p:spPr>
      </p:pic>
    </p:spTree>
    <p:extLst>
      <p:ext uri="{BB962C8B-B14F-4D97-AF65-F5344CB8AC3E}">
        <p14:creationId xmlns:p14="http://schemas.microsoft.com/office/powerpoint/2010/main" val="407889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C83A-3DEB-F5F2-0662-FBF06C272879}"/>
              </a:ext>
            </a:extLst>
          </p:cNvPr>
          <p:cNvSpPr>
            <a:spLocks noGrp="1"/>
          </p:cNvSpPr>
          <p:nvPr>
            <p:ph type="title"/>
          </p:nvPr>
        </p:nvSpPr>
        <p:spPr>
          <a:xfrm>
            <a:off x="838200" y="365125"/>
            <a:ext cx="10515600" cy="5811837"/>
          </a:xfrm>
        </p:spPr>
        <p:txBody>
          <a:bodyPr>
            <a:normAutofit/>
          </a:bodyPr>
          <a:lstStyle/>
          <a:p>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Look at verses 4-5.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For we know, brothers and sisters</a:t>
            </a:r>
            <a:r>
              <a:rPr lang="en-US"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2" tooltip="See footnote b"/>
              </a:rPr>
              <a:t>b</a:t>
            </a:r>
            <a:r>
              <a:rPr lang="en-US"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 loved by God, that he has chosen you,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5 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because our gospel came to you not simply with words but also with power, with the Holy Spirit and deep conviction. You know how we lived among you for your sake.”</a:t>
            </a:r>
            <a:r>
              <a:rPr lang="en-US" kern="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98E0076C-42CC-A9AF-5A72-BCFD517C91BF}"/>
              </a:ext>
            </a:extLst>
          </p:cNvPr>
          <p:cNvSpPr>
            <a:spLocks noGrp="1"/>
          </p:cNvSpPr>
          <p:nvPr>
            <p:ph idx="1"/>
          </p:nvPr>
        </p:nvSpPr>
        <p:spPr>
          <a:xfrm>
            <a:off x="838200" y="6117891"/>
            <a:ext cx="10515600" cy="59071"/>
          </a:xfrm>
        </p:spPr>
        <p:txBody>
          <a:bodyPr>
            <a:normAutofit fontScale="25000" lnSpcReduction="20000"/>
          </a:bodyPr>
          <a:lstStyle/>
          <a:p>
            <a:endParaRPr lang="en-US" dirty="0"/>
          </a:p>
        </p:txBody>
      </p:sp>
    </p:spTree>
    <p:extLst>
      <p:ext uri="{BB962C8B-B14F-4D97-AF65-F5344CB8AC3E}">
        <p14:creationId xmlns:p14="http://schemas.microsoft.com/office/powerpoint/2010/main" val="45533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9813-6A08-EB4D-6D18-DD4E25E7A6AF}"/>
              </a:ext>
            </a:extLst>
          </p:cNvPr>
          <p:cNvSpPr>
            <a:spLocks noGrp="1"/>
          </p:cNvSpPr>
          <p:nvPr>
            <p:ph type="title"/>
          </p:nvPr>
        </p:nvSpPr>
        <p:spPr>
          <a:xfrm>
            <a:off x="838200" y="365125"/>
            <a:ext cx="10515600" cy="5602761"/>
          </a:xfrm>
        </p:spPr>
        <p:txBody>
          <a:bodyPr>
            <a:normAutofit/>
          </a:bodyPr>
          <a:lstStyle/>
          <a:p>
            <a:r>
              <a:rPr lang="en-US" sz="5400" kern="0" dirty="0">
                <a:solidFill>
                  <a:srgbClr val="000000"/>
                </a:solidFill>
                <a:effectLst/>
                <a:highlight>
                  <a:srgbClr val="00FF00"/>
                </a:highlight>
                <a:latin typeface="Times New Roman" panose="02020603050405020304" pitchFamily="18" charset="0"/>
                <a:ea typeface="Times New Roman" panose="02020603050405020304" pitchFamily="18" charset="0"/>
              </a:rPr>
              <a:t>John 15:16a, “You did not choose me, but I chose you and appointed you to go and bear fruit—fruit that will last.” </a:t>
            </a:r>
            <a:endParaRPr lang="en-US" sz="5400" dirty="0">
              <a:highlight>
                <a:srgbClr val="00FF00"/>
              </a:highlight>
            </a:endParaRPr>
          </a:p>
        </p:txBody>
      </p:sp>
      <p:sp>
        <p:nvSpPr>
          <p:cNvPr id="3" name="Content Placeholder 2">
            <a:extLst>
              <a:ext uri="{FF2B5EF4-FFF2-40B4-BE49-F238E27FC236}">
                <a16:creationId xmlns:a16="http://schemas.microsoft.com/office/drawing/2014/main" id="{FC76EF53-034A-8C7B-1566-9A25BBA16B3F}"/>
              </a:ext>
            </a:extLst>
          </p:cNvPr>
          <p:cNvSpPr>
            <a:spLocks noGrp="1"/>
          </p:cNvSpPr>
          <p:nvPr>
            <p:ph idx="1"/>
          </p:nvPr>
        </p:nvSpPr>
        <p:spPr>
          <a:xfrm>
            <a:off x="838200" y="6072424"/>
            <a:ext cx="10515600" cy="104538"/>
          </a:xfrm>
        </p:spPr>
        <p:txBody>
          <a:bodyPr>
            <a:normAutofit fontScale="25000" lnSpcReduction="20000"/>
          </a:bodyPr>
          <a:lstStyle/>
          <a:p>
            <a:endParaRPr lang="en-US" dirty="0"/>
          </a:p>
        </p:txBody>
      </p:sp>
    </p:spTree>
    <p:extLst>
      <p:ext uri="{BB962C8B-B14F-4D97-AF65-F5344CB8AC3E}">
        <p14:creationId xmlns:p14="http://schemas.microsoft.com/office/powerpoint/2010/main" val="409807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7966-0C08-025C-C613-464C9361E9F8}"/>
              </a:ext>
            </a:extLst>
          </p:cNvPr>
          <p:cNvSpPr>
            <a:spLocks noGrp="1"/>
          </p:cNvSpPr>
          <p:nvPr>
            <p:ph type="title"/>
          </p:nvPr>
        </p:nvSpPr>
        <p:spPr>
          <a:xfrm>
            <a:off x="838200" y="365125"/>
            <a:ext cx="10515600" cy="5727507"/>
          </a:xfrm>
        </p:spPr>
        <p:txBody>
          <a:bodyPr>
            <a:normAutofit/>
          </a:bodyPr>
          <a:lstStyle/>
          <a:p>
            <a:r>
              <a:rPr lang="en-US" sz="2800" b="1" kern="0" baseline="30000" dirty="0">
                <a:solidFill>
                  <a:srgbClr val="000000"/>
                </a:solidFill>
                <a:effectLst/>
                <a:latin typeface="Times New Roman" panose="02020603050405020304" pitchFamily="18" charset="0"/>
                <a:ea typeface="Times New Roman" panose="02020603050405020304" pitchFamily="18" charset="0"/>
              </a:rPr>
              <a:t>6 </a:t>
            </a:r>
            <a:r>
              <a:rPr lang="en-US" sz="2800" kern="0" dirty="0">
                <a:solidFill>
                  <a:srgbClr val="000000"/>
                </a:solidFill>
                <a:effectLst/>
                <a:latin typeface="Times New Roman" panose="02020603050405020304" pitchFamily="18" charset="0"/>
                <a:ea typeface="Times New Roman" panose="02020603050405020304" pitchFamily="18" charset="0"/>
              </a:rPr>
              <a:t>You became imitators of us and of the Lord, for you welcomed the message in the midst of severe suffering with the joy given by the Holy Spirit.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7 </a:t>
            </a:r>
            <a:r>
              <a:rPr lang="en-US" sz="2800" kern="0" dirty="0">
                <a:solidFill>
                  <a:srgbClr val="000000"/>
                </a:solidFill>
                <a:effectLst/>
                <a:latin typeface="Times New Roman" panose="02020603050405020304" pitchFamily="18" charset="0"/>
                <a:ea typeface="Times New Roman" panose="02020603050405020304" pitchFamily="18" charset="0"/>
              </a:rPr>
              <a:t>And so you became a model to all the believers in Macedonia and Achaia.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8 </a:t>
            </a:r>
            <a:r>
              <a:rPr lang="en-US" sz="2800" kern="0" dirty="0">
                <a:solidFill>
                  <a:srgbClr val="000000"/>
                </a:solidFill>
                <a:effectLst/>
                <a:latin typeface="Times New Roman" panose="02020603050405020304" pitchFamily="18" charset="0"/>
                <a:ea typeface="Times New Roman" panose="02020603050405020304" pitchFamily="18" charset="0"/>
              </a:rPr>
              <a:t>The Lord’s message rang out from you not only in Macedonia and Achaia—your faith in God has become known everywhere. Therefore we do not need to say anything about it,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9 </a:t>
            </a:r>
            <a:r>
              <a:rPr lang="en-US" sz="2800" kern="0" dirty="0">
                <a:solidFill>
                  <a:srgbClr val="000000"/>
                </a:solidFill>
                <a:effectLst/>
                <a:latin typeface="Times New Roman" panose="02020603050405020304" pitchFamily="18" charset="0"/>
                <a:ea typeface="Times New Roman" panose="02020603050405020304" pitchFamily="18" charset="0"/>
              </a:rPr>
              <a:t>for they themselves report what kind of reception you gave us. They tell how you turned to God from idols to serve the living and true God, </a:t>
            </a:r>
            <a:br>
              <a:rPr lang="en-US" sz="2800" kern="0" dirty="0">
                <a:solidFill>
                  <a:srgbClr val="000000"/>
                </a:solidFill>
                <a:effectLst/>
                <a:latin typeface="Times New Roman" panose="02020603050405020304" pitchFamily="18" charset="0"/>
                <a:ea typeface="Times New Roman" panose="02020603050405020304" pitchFamily="18" charset="0"/>
              </a:rPr>
            </a:br>
            <a:r>
              <a:rPr lang="en-US" sz="2800" b="1" kern="0" baseline="30000" dirty="0">
                <a:solidFill>
                  <a:srgbClr val="000000"/>
                </a:solidFill>
                <a:effectLst/>
                <a:latin typeface="Times New Roman" panose="02020603050405020304" pitchFamily="18" charset="0"/>
                <a:ea typeface="Times New Roman" panose="02020603050405020304" pitchFamily="18" charset="0"/>
              </a:rPr>
              <a:t>10 </a:t>
            </a:r>
            <a:r>
              <a:rPr lang="en-US" sz="2800" kern="0" dirty="0">
                <a:solidFill>
                  <a:srgbClr val="000000"/>
                </a:solidFill>
                <a:effectLst/>
                <a:latin typeface="Times New Roman" panose="02020603050405020304" pitchFamily="18" charset="0"/>
                <a:ea typeface="Times New Roman" panose="02020603050405020304" pitchFamily="18" charset="0"/>
              </a:rPr>
              <a:t>and to wait for his Son from heaven, whom he raised from the dead—Jesus, who rescues us from the coming wrath.</a:t>
            </a:r>
            <a:endParaRPr lang="en-US" sz="2800" dirty="0"/>
          </a:p>
        </p:txBody>
      </p:sp>
      <p:sp>
        <p:nvSpPr>
          <p:cNvPr id="3" name="Content Placeholder 2">
            <a:extLst>
              <a:ext uri="{FF2B5EF4-FFF2-40B4-BE49-F238E27FC236}">
                <a16:creationId xmlns:a16="http://schemas.microsoft.com/office/drawing/2014/main" id="{4B376C8B-0585-C46F-0F38-F0F999D1572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95317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CA6D-B5B8-DEAB-10C3-B4B7EC36AB39}"/>
              </a:ext>
            </a:extLst>
          </p:cNvPr>
          <p:cNvSpPr>
            <a:spLocks noGrp="1"/>
          </p:cNvSpPr>
          <p:nvPr>
            <p:ph type="title"/>
          </p:nvPr>
        </p:nvSpPr>
        <p:spPr>
          <a:xfrm>
            <a:off x="838200" y="365125"/>
            <a:ext cx="10515600" cy="5811837"/>
          </a:xfrm>
        </p:spPr>
        <p:txBody>
          <a:bodyPr>
            <a:normAutofit/>
          </a:bodyPr>
          <a:lstStyle/>
          <a:p>
            <a:r>
              <a:rPr lang="en-US" dirty="0">
                <a:effectLst/>
                <a:highlight>
                  <a:srgbClr val="FFFF00"/>
                </a:highlight>
                <a:latin typeface="Times New Roman" panose="02020603050405020304" pitchFamily="18" charset="0"/>
                <a:ea typeface="Calibri" panose="020F0502020204030204" pitchFamily="34" charset="0"/>
              </a:rPr>
              <a:t>Look at verses 6-7.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6 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You became imitators of us and of the Lord, for you welcomed the message in the midst of severe suffering with the joy given by the Holy Spirit.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7 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And so you became a model to all the believers in Macedonia and Achaia.”</a:t>
            </a:r>
            <a:r>
              <a:rPr lang="en-US" kern="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3821345C-A9FA-9384-5FFC-CF72D2C130D8}"/>
              </a:ext>
            </a:extLst>
          </p:cNvPr>
          <p:cNvSpPr>
            <a:spLocks noGrp="1"/>
          </p:cNvSpPr>
          <p:nvPr>
            <p:ph idx="1"/>
          </p:nvPr>
        </p:nvSpPr>
        <p:spPr>
          <a:xfrm>
            <a:off x="838200" y="6087579"/>
            <a:ext cx="10515600" cy="89383"/>
          </a:xfrm>
        </p:spPr>
        <p:txBody>
          <a:bodyPr>
            <a:normAutofit fontScale="25000" lnSpcReduction="20000"/>
          </a:bodyPr>
          <a:lstStyle/>
          <a:p>
            <a:endParaRPr lang="en-US" dirty="0"/>
          </a:p>
        </p:txBody>
      </p:sp>
    </p:spTree>
    <p:extLst>
      <p:ext uri="{BB962C8B-B14F-4D97-AF65-F5344CB8AC3E}">
        <p14:creationId xmlns:p14="http://schemas.microsoft.com/office/powerpoint/2010/main" val="406704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CDEB-58B3-3EE3-A6DC-5C19F6246EF1}"/>
              </a:ext>
            </a:extLst>
          </p:cNvPr>
          <p:cNvSpPr>
            <a:spLocks noGrp="1"/>
          </p:cNvSpPr>
          <p:nvPr>
            <p:ph type="title"/>
          </p:nvPr>
        </p:nvSpPr>
        <p:spPr>
          <a:xfrm>
            <a:off x="838200" y="365125"/>
            <a:ext cx="10515600" cy="5616365"/>
          </a:xfrm>
        </p:spPr>
        <p:txBody>
          <a:bodyPr>
            <a:normAutofit/>
          </a:bodyPr>
          <a:lstStyle/>
          <a:p>
            <a:r>
              <a:rPr lang="en-US" sz="3200" kern="0" dirty="0">
                <a:solidFill>
                  <a:srgbClr val="000000"/>
                </a:solidFill>
                <a:effectLst/>
                <a:highlight>
                  <a:srgbClr val="00FF00"/>
                </a:highlight>
                <a:latin typeface="Times New Roman" panose="02020603050405020304" pitchFamily="18" charset="0"/>
                <a:ea typeface="Times New Roman" panose="02020603050405020304" pitchFamily="18" charset="0"/>
              </a:rPr>
              <a:t>Second Corinthians 8:1-5, “And now brothers, we want you to know about the grace that God has given the Macedonian churches. Out of the most severe trial, their overflowing joy and their extreme poverty welled up in rich generosity. For I testify that they gave as much as they were able, and even beyond their ability. Entirely on their own, they urgently pleaded with us for the privilege of sharing in this service to the saints: And they did not do as we expected, but they gave themselves first to the Lord and then to us in keeping with God’s will.”</a:t>
            </a:r>
            <a:r>
              <a:rPr lang="en-US" sz="3200" kern="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
        <p:nvSpPr>
          <p:cNvPr id="3" name="Content Placeholder 2">
            <a:extLst>
              <a:ext uri="{FF2B5EF4-FFF2-40B4-BE49-F238E27FC236}">
                <a16:creationId xmlns:a16="http://schemas.microsoft.com/office/drawing/2014/main" id="{5CCA29D2-7877-8873-D704-F1760C8871D9}"/>
              </a:ext>
            </a:extLst>
          </p:cNvPr>
          <p:cNvSpPr>
            <a:spLocks noGrp="1"/>
          </p:cNvSpPr>
          <p:nvPr>
            <p:ph idx="1"/>
          </p:nvPr>
        </p:nvSpPr>
        <p:spPr>
          <a:xfrm>
            <a:off x="838200" y="6057269"/>
            <a:ext cx="10515600" cy="119694"/>
          </a:xfrm>
        </p:spPr>
        <p:txBody>
          <a:bodyPr>
            <a:normAutofit fontScale="25000" lnSpcReduction="20000"/>
          </a:bodyPr>
          <a:lstStyle/>
          <a:p>
            <a:endParaRPr lang="en-US" dirty="0"/>
          </a:p>
        </p:txBody>
      </p:sp>
    </p:spTree>
    <p:extLst>
      <p:ext uri="{BB962C8B-B14F-4D97-AF65-F5344CB8AC3E}">
        <p14:creationId xmlns:p14="http://schemas.microsoft.com/office/powerpoint/2010/main" val="136538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FBC6-734A-C0DC-EA45-67A87EB0B63E}"/>
              </a:ext>
            </a:extLst>
          </p:cNvPr>
          <p:cNvSpPr>
            <a:spLocks noGrp="1"/>
          </p:cNvSpPr>
          <p:nvPr>
            <p:ph type="title"/>
          </p:nvPr>
        </p:nvSpPr>
        <p:spPr>
          <a:xfrm>
            <a:off x="838200" y="365125"/>
            <a:ext cx="10515600" cy="5811837"/>
          </a:xfrm>
        </p:spPr>
        <p:txBody>
          <a:bodyPr>
            <a:normAutofit/>
          </a:bodyPr>
          <a:lstStyle/>
          <a:p>
            <a:r>
              <a:rPr lang="en-US" sz="4000" dirty="0">
                <a:effectLst/>
                <a:highlight>
                  <a:srgbClr val="FFFF00"/>
                </a:highlight>
                <a:latin typeface="Times New Roman" panose="02020603050405020304" pitchFamily="18" charset="0"/>
                <a:ea typeface="Calibri" panose="020F0502020204030204" pitchFamily="34" charset="0"/>
              </a:rPr>
              <a:t>Look at verses 8-9.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8 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The Lord’s message rang out from you not only in Macedonia and Achaia—your faith in God has become known everywhere. Therefore we do not need to say anything about it, </a:t>
            </a:r>
            <a:r>
              <a:rPr lang="en-US" sz="4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9 </a:t>
            </a:r>
            <a:r>
              <a:rPr lang="en-US" sz="4000" kern="0" dirty="0">
                <a:solidFill>
                  <a:srgbClr val="000000"/>
                </a:solidFill>
                <a:effectLst/>
                <a:highlight>
                  <a:srgbClr val="FFFF00"/>
                </a:highlight>
                <a:latin typeface="Times New Roman" panose="02020603050405020304" pitchFamily="18" charset="0"/>
                <a:ea typeface="Times New Roman" panose="02020603050405020304" pitchFamily="18" charset="0"/>
              </a:rPr>
              <a:t>for they themselves report what kind of reception you gave us. They tell how you turned to God from idols to serve the living and true God…”</a:t>
            </a:r>
            <a:r>
              <a:rPr lang="en-US" sz="4000" kern="0" dirty="0">
                <a:solidFill>
                  <a:srgbClr val="000000"/>
                </a:solidFill>
                <a:effectLst/>
                <a:latin typeface="Times New Roman" panose="02020603050405020304" pitchFamily="18" charset="0"/>
                <a:ea typeface="Times New Roman" panose="02020603050405020304" pitchFamily="18" charset="0"/>
              </a:rPr>
              <a:t> </a:t>
            </a:r>
            <a:endParaRPr lang="en-US" sz="4000" dirty="0"/>
          </a:p>
        </p:txBody>
      </p:sp>
      <p:sp>
        <p:nvSpPr>
          <p:cNvPr id="3" name="Content Placeholder 2">
            <a:extLst>
              <a:ext uri="{FF2B5EF4-FFF2-40B4-BE49-F238E27FC236}">
                <a16:creationId xmlns:a16="http://schemas.microsoft.com/office/drawing/2014/main" id="{B63B4EB5-B0B2-CD78-A6CE-F1DEA248AA96}"/>
              </a:ext>
            </a:extLst>
          </p:cNvPr>
          <p:cNvSpPr>
            <a:spLocks noGrp="1"/>
          </p:cNvSpPr>
          <p:nvPr>
            <p:ph idx="1"/>
          </p:nvPr>
        </p:nvSpPr>
        <p:spPr>
          <a:xfrm>
            <a:off x="838200" y="6062319"/>
            <a:ext cx="10515600" cy="114643"/>
          </a:xfrm>
        </p:spPr>
        <p:txBody>
          <a:bodyPr>
            <a:normAutofit fontScale="25000" lnSpcReduction="20000"/>
          </a:bodyPr>
          <a:lstStyle/>
          <a:p>
            <a:endParaRPr lang="en-US" dirty="0"/>
          </a:p>
        </p:txBody>
      </p:sp>
    </p:spTree>
    <p:extLst>
      <p:ext uri="{BB962C8B-B14F-4D97-AF65-F5344CB8AC3E}">
        <p14:creationId xmlns:p14="http://schemas.microsoft.com/office/powerpoint/2010/main" val="274295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8EB5-76CA-ED5C-9107-E2E3F1797189}"/>
              </a:ext>
            </a:extLst>
          </p:cNvPr>
          <p:cNvSpPr>
            <a:spLocks noGrp="1"/>
          </p:cNvSpPr>
          <p:nvPr>
            <p:ph type="title"/>
          </p:nvPr>
        </p:nvSpPr>
        <p:spPr>
          <a:xfrm>
            <a:off x="838200" y="365125"/>
            <a:ext cx="10515600" cy="5811837"/>
          </a:xfrm>
        </p:spPr>
        <p:txBody>
          <a:bodyPr/>
          <a:lstStyle/>
          <a:p>
            <a:endParaRPr lang="en-US" dirty="0"/>
          </a:p>
        </p:txBody>
      </p:sp>
      <p:sp>
        <p:nvSpPr>
          <p:cNvPr id="3" name="Content Placeholder 2">
            <a:extLst>
              <a:ext uri="{FF2B5EF4-FFF2-40B4-BE49-F238E27FC236}">
                <a16:creationId xmlns:a16="http://schemas.microsoft.com/office/drawing/2014/main" id="{0BD813B6-3E7A-CED7-9014-8EA401767285}"/>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FF508551-C98B-49A7-6F61-4F8000BC9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48" y="365125"/>
            <a:ext cx="9904819" cy="6127750"/>
          </a:xfrm>
          <a:prstGeom prst="rect">
            <a:avLst/>
          </a:prstGeom>
        </p:spPr>
      </p:pic>
    </p:spTree>
    <p:extLst>
      <p:ext uri="{BB962C8B-B14F-4D97-AF65-F5344CB8AC3E}">
        <p14:creationId xmlns:p14="http://schemas.microsoft.com/office/powerpoint/2010/main" val="8119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607F-2272-66EC-4879-26FAA38278D2}"/>
              </a:ext>
            </a:extLst>
          </p:cNvPr>
          <p:cNvSpPr>
            <a:spLocks noGrp="1"/>
          </p:cNvSpPr>
          <p:nvPr>
            <p:ph type="title"/>
          </p:nvPr>
        </p:nvSpPr>
        <p:spPr>
          <a:xfrm>
            <a:off x="838200" y="365125"/>
            <a:ext cx="10515600" cy="5722454"/>
          </a:xfrm>
        </p:spPr>
        <p:txBody>
          <a:bodyPr>
            <a:normAutofit/>
          </a:bodyPr>
          <a:lstStyle/>
          <a:p>
            <a:r>
              <a:rPr lang="en-US" sz="5400" kern="0" dirty="0">
                <a:solidFill>
                  <a:srgbClr val="000000"/>
                </a:solidFill>
                <a:effectLst/>
                <a:highlight>
                  <a:srgbClr val="00FF00"/>
                </a:highlight>
                <a:latin typeface="Times New Roman" panose="02020603050405020304" pitchFamily="18" charset="0"/>
                <a:ea typeface="Times New Roman" panose="02020603050405020304" pitchFamily="18" charset="0"/>
              </a:rPr>
              <a:t>Luke 9:23, “Then he said to them all, ‘If anyone would come after me, he must deny himself and take up his cross daily and follow me.’”</a:t>
            </a:r>
            <a:r>
              <a:rPr lang="en-US" sz="5400" kern="0" dirty="0">
                <a:solidFill>
                  <a:srgbClr val="000000"/>
                </a:solidFill>
                <a:effectLst/>
                <a:latin typeface="Times New Roman" panose="02020603050405020304" pitchFamily="18" charset="0"/>
                <a:ea typeface="Times New Roman" panose="02020603050405020304" pitchFamily="18" charset="0"/>
              </a:rPr>
              <a:t> </a:t>
            </a:r>
            <a:endParaRPr lang="en-US" sz="5400" dirty="0"/>
          </a:p>
        </p:txBody>
      </p:sp>
      <p:sp>
        <p:nvSpPr>
          <p:cNvPr id="3" name="Content Placeholder 2">
            <a:extLst>
              <a:ext uri="{FF2B5EF4-FFF2-40B4-BE49-F238E27FC236}">
                <a16:creationId xmlns:a16="http://schemas.microsoft.com/office/drawing/2014/main" id="{4CA1CC6C-0D2F-1CC6-310F-6ED35905E55C}"/>
              </a:ext>
            </a:extLst>
          </p:cNvPr>
          <p:cNvSpPr>
            <a:spLocks noGrp="1"/>
          </p:cNvSpPr>
          <p:nvPr>
            <p:ph idx="1"/>
          </p:nvPr>
        </p:nvSpPr>
        <p:spPr>
          <a:xfrm>
            <a:off x="838200" y="6087579"/>
            <a:ext cx="10515600" cy="89383"/>
          </a:xfrm>
        </p:spPr>
        <p:txBody>
          <a:bodyPr>
            <a:normAutofit fontScale="25000" lnSpcReduction="20000"/>
          </a:bodyPr>
          <a:lstStyle/>
          <a:p>
            <a:endParaRPr lang="en-US" dirty="0"/>
          </a:p>
        </p:txBody>
      </p:sp>
    </p:spTree>
    <p:extLst>
      <p:ext uri="{BB962C8B-B14F-4D97-AF65-F5344CB8AC3E}">
        <p14:creationId xmlns:p14="http://schemas.microsoft.com/office/powerpoint/2010/main" val="295803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D481-CED0-76FF-614C-27958E0B1102}"/>
              </a:ext>
            </a:extLst>
          </p:cNvPr>
          <p:cNvSpPr>
            <a:spLocks noGrp="1"/>
          </p:cNvSpPr>
          <p:nvPr>
            <p:ph type="title"/>
          </p:nvPr>
        </p:nvSpPr>
        <p:spPr>
          <a:xfrm>
            <a:off x="838200" y="365125"/>
            <a:ext cx="10515600" cy="5692144"/>
          </a:xfrm>
        </p:spPr>
        <p:txBody>
          <a:bodyPr>
            <a:normAutofit/>
          </a:bodyPr>
          <a:lstStyle/>
          <a:p>
            <a:r>
              <a:rPr lang="en-US" sz="6000" dirty="0">
                <a:effectLst/>
                <a:highlight>
                  <a:srgbClr val="FFFF00"/>
                </a:highlight>
                <a:latin typeface="Times New Roman" panose="02020603050405020304" pitchFamily="18" charset="0"/>
                <a:ea typeface="Calibri" panose="020F0502020204030204" pitchFamily="34" charset="0"/>
              </a:rPr>
              <a:t>Look at verse 10. “</a:t>
            </a:r>
            <a:r>
              <a:rPr lang="en-US" sz="60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10</a:t>
            </a:r>
            <a:r>
              <a:rPr lang="en-US" sz="6000" kern="0" dirty="0">
                <a:solidFill>
                  <a:srgbClr val="000000"/>
                </a:solidFill>
                <a:effectLst/>
                <a:highlight>
                  <a:srgbClr val="FFFF00"/>
                </a:highlight>
                <a:latin typeface="Times New Roman" panose="02020603050405020304" pitchFamily="18" charset="0"/>
                <a:ea typeface="Times New Roman" panose="02020603050405020304" pitchFamily="18" charset="0"/>
              </a:rPr>
              <a:t>…and to wait for his Son from heaven, whom he raised from the dead—Jesus, who rescues us from the coming wrath.”</a:t>
            </a:r>
            <a:r>
              <a:rPr lang="en-US" sz="6000" kern="0" dirty="0">
                <a:solidFill>
                  <a:srgbClr val="000000"/>
                </a:solidFill>
                <a:effectLst/>
                <a:latin typeface="Times New Roman" panose="02020603050405020304" pitchFamily="18" charset="0"/>
                <a:ea typeface="Times New Roman" panose="02020603050405020304" pitchFamily="18" charset="0"/>
              </a:rPr>
              <a:t> </a:t>
            </a:r>
            <a:endParaRPr lang="en-US" sz="6000" dirty="0"/>
          </a:p>
        </p:txBody>
      </p:sp>
      <p:sp>
        <p:nvSpPr>
          <p:cNvPr id="3" name="Content Placeholder 2">
            <a:extLst>
              <a:ext uri="{FF2B5EF4-FFF2-40B4-BE49-F238E27FC236}">
                <a16:creationId xmlns:a16="http://schemas.microsoft.com/office/drawing/2014/main" id="{6CF1825F-504D-E552-00D0-353DA7860D13}"/>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127694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BA06-72D8-82CF-F8A9-28085DBE711A}"/>
              </a:ext>
            </a:extLst>
          </p:cNvPr>
          <p:cNvSpPr>
            <a:spLocks noGrp="1"/>
          </p:cNvSpPr>
          <p:nvPr>
            <p:ph type="title"/>
          </p:nvPr>
        </p:nvSpPr>
        <p:spPr>
          <a:xfrm>
            <a:off x="838200" y="365125"/>
            <a:ext cx="10515600" cy="5757818"/>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Second Corinthians 5:10 reads, “For we must all appear before the judgment seat of Christ, that each one may receive what is due him for the things done while in the body, whether good or bad.”</a:t>
            </a:r>
            <a:r>
              <a:rPr lang="en-US" sz="4800" kern="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
        <p:nvSpPr>
          <p:cNvPr id="3" name="Content Placeholder 2">
            <a:extLst>
              <a:ext uri="{FF2B5EF4-FFF2-40B4-BE49-F238E27FC236}">
                <a16:creationId xmlns:a16="http://schemas.microsoft.com/office/drawing/2014/main" id="{6ACAD081-2AAF-2F6F-7115-5E7D7361B4B3}"/>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206339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F726-FB8D-B068-21CF-6EFF80F37825}"/>
              </a:ext>
            </a:extLst>
          </p:cNvPr>
          <p:cNvSpPr>
            <a:spLocks noGrp="1"/>
          </p:cNvSpPr>
          <p:nvPr>
            <p:ph type="title"/>
          </p:nvPr>
        </p:nvSpPr>
        <p:spPr>
          <a:xfrm>
            <a:off x="838200" y="365125"/>
            <a:ext cx="10515600" cy="5811837"/>
          </a:xfrm>
        </p:spPr>
        <p:txBody>
          <a:bodyPr>
            <a:normAutofit/>
          </a:bodyPr>
          <a:lstStyle/>
          <a:p>
            <a:pPr marL="0" marR="0">
              <a:lnSpc>
                <a:spcPct val="107000"/>
              </a:lnSpc>
              <a:spcBef>
                <a:spcPts val="0"/>
              </a:spcBef>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The Encouraging Faith of the Thessalonian Believers</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1 Thessalonians 1:1-10</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Key Verse:3:</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remember before our God and Father your work produced by faith, your labor prompted by love, and your endurance inspired by hope in our Lord Jesus Christ.”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FB35BDC-95A8-EF5D-E598-6E5A7FE572D8}"/>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3052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DDB6-240E-4382-7409-C9C50E3262E9}"/>
              </a:ext>
            </a:extLst>
          </p:cNvPr>
          <p:cNvSpPr>
            <a:spLocks noGrp="1"/>
          </p:cNvSpPr>
          <p:nvPr>
            <p:ph type="title"/>
          </p:nvPr>
        </p:nvSpPr>
        <p:spPr>
          <a:xfrm>
            <a:off x="838200" y="365125"/>
            <a:ext cx="10515600" cy="5720399"/>
          </a:xfrm>
        </p:spPr>
        <p:txBody>
          <a:bodyPr>
            <a:normAutofit/>
          </a:bodyPr>
          <a:lstStyle/>
          <a:p>
            <a:r>
              <a:rPr lang="en-US" dirty="0">
                <a:latin typeface="Times New Roman" panose="02020603050405020304" pitchFamily="18" charset="0"/>
                <a:cs typeface="Times New Roman" panose="02020603050405020304" pitchFamily="18" charset="0"/>
              </a:rPr>
              <a:t>Look at verse 1a. “</a:t>
            </a:r>
            <a:r>
              <a:rPr lang="en-US"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Paul, Silas and Timothy, To the church of the Thessalonians...”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096675-13F5-CB49-B59B-AC52903BEA48}"/>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0137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9D9C-37E2-CE60-B8D2-26008D971381}"/>
              </a:ext>
            </a:extLst>
          </p:cNvPr>
          <p:cNvSpPr>
            <a:spLocks noGrp="1"/>
          </p:cNvSpPr>
          <p:nvPr>
            <p:ph type="title"/>
          </p:nvPr>
        </p:nvSpPr>
        <p:spPr>
          <a:xfrm>
            <a:off x="838200" y="365125"/>
            <a:ext cx="10515600" cy="5752766"/>
          </a:xfrm>
        </p:spPr>
        <p:txBody>
          <a:bodyPr/>
          <a:lstStyle/>
          <a:p>
            <a:endParaRPr lang="en-US" dirty="0"/>
          </a:p>
        </p:txBody>
      </p:sp>
      <p:pic>
        <p:nvPicPr>
          <p:cNvPr id="5" name="Content Placeholder 4">
            <a:extLst>
              <a:ext uri="{FF2B5EF4-FFF2-40B4-BE49-F238E27FC236}">
                <a16:creationId xmlns:a16="http://schemas.microsoft.com/office/drawing/2014/main" id="{BA305C83-3D71-AC9B-1F94-C4C1686068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7667" y="6118225"/>
            <a:ext cx="96665" cy="58738"/>
          </a:xfrm>
        </p:spPr>
      </p:pic>
      <p:pic>
        <p:nvPicPr>
          <p:cNvPr id="9" name="Picture 8">
            <a:extLst>
              <a:ext uri="{FF2B5EF4-FFF2-40B4-BE49-F238E27FC236}">
                <a16:creationId xmlns:a16="http://schemas.microsoft.com/office/drawing/2014/main" id="{8E6A192C-80F4-9B49-FD90-052B76FA7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243" y="365125"/>
            <a:ext cx="9532999" cy="6040728"/>
          </a:xfrm>
          <a:prstGeom prst="rect">
            <a:avLst/>
          </a:prstGeom>
        </p:spPr>
      </p:pic>
    </p:spTree>
    <p:extLst>
      <p:ext uri="{BB962C8B-B14F-4D97-AF65-F5344CB8AC3E}">
        <p14:creationId xmlns:p14="http://schemas.microsoft.com/office/powerpoint/2010/main" val="69134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5027-8287-52A2-D819-6A0607B83E3E}"/>
              </a:ext>
            </a:extLst>
          </p:cNvPr>
          <p:cNvSpPr>
            <a:spLocks noGrp="1"/>
          </p:cNvSpPr>
          <p:nvPr>
            <p:ph type="title"/>
          </p:nvPr>
        </p:nvSpPr>
        <p:spPr>
          <a:xfrm>
            <a:off x="838200" y="365125"/>
            <a:ext cx="10515600" cy="5708015"/>
          </a:xfrm>
        </p:spPr>
        <p:txBody>
          <a:bodyPr/>
          <a:lstStyle/>
          <a:p>
            <a:endParaRPr lang="en-US" dirty="0"/>
          </a:p>
        </p:txBody>
      </p:sp>
      <p:sp>
        <p:nvSpPr>
          <p:cNvPr id="3" name="Content Placeholder 2">
            <a:extLst>
              <a:ext uri="{FF2B5EF4-FFF2-40B4-BE49-F238E27FC236}">
                <a16:creationId xmlns:a16="http://schemas.microsoft.com/office/drawing/2014/main" id="{1954D7EA-AB63-ACD1-C7FD-A3977E92A0F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4" name="Picture 2" descr="In the year 52, Paul and Silas took Timothy along with them on their&#10;journey to Macedonia. Augustine extols his zeal and disinterestedness&#10;in immediately forsaking his country, his house, and his parents,&#10;to follow the apostle, to share in his poverty and sufferings.&#10; ">
            <a:extLst>
              <a:ext uri="{FF2B5EF4-FFF2-40B4-BE49-F238E27FC236}">
                <a16:creationId xmlns:a16="http://schemas.microsoft.com/office/drawing/2014/main" id="{E2DE471C-F663-A168-1881-11C9E7799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643" y="601180"/>
            <a:ext cx="7185906" cy="522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3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97D4-C67E-22ED-D260-56C04374B80F}"/>
              </a:ext>
            </a:extLst>
          </p:cNvPr>
          <p:cNvSpPr>
            <a:spLocks noGrp="1"/>
          </p:cNvSpPr>
          <p:nvPr>
            <p:ph type="title"/>
          </p:nvPr>
        </p:nvSpPr>
        <p:spPr>
          <a:xfrm>
            <a:off x="838200" y="365125"/>
            <a:ext cx="10515600" cy="5766118"/>
          </a:xfrm>
        </p:spPr>
        <p:txBody>
          <a:bodyPr>
            <a:normAutofit/>
          </a:bodyPr>
          <a:lstStyle/>
          <a:p>
            <a:r>
              <a:rPr lang="en-US" sz="5400" kern="0" dirty="0">
                <a:solidFill>
                  <a:srgbClr val="000000"/>
                </a:solidFill>
                <a:effectLst/>
                <a:highlight>
                  <a:srgbClr val="00FF00"/>
                </a:highlight>
                <a:latin typeface="Times New Roman" panose="02020603050405020304" pitchFamily="18" charset="0"/>
                <a:ea typeface="Times New Roman" panose="02020603050405020304" pitchFamily="18" charset="0"/>
              </a:rPr>
              <a:t>Acts 16:5, “</a:t>
            </a:r>
            <a:r>
              <a:rPr lang="en-US" sz="5400" b="1" kern="0" baseline="30000" dirty="0">
                <a:solidFill>
                  <a:srgbClr val="000000"/>
                </a:solidFill>
                <a:effectLst/>
                <a:highlight>
                  <a:srgbClr val="00FF00"/>
                </a:highlight>
                <a:latin typeface="Times New Roman" panose="02020603050405020304" pitchFamily="18" charset="0"/>
                <a:ea typeface="Times New Roman" panose="02020603050405020304" pitchFamily="18" charset="0"/>
              </a:rPr>
              <a:t>5 </a:t>
            </a:r>
            <a:r>
              <a:rPr lang="en-US" sz="5400" kern="0" dirty="0">
                <a:solidFill>
                  <a:srgbClr val="000000"/>
                </a:solidFill>
                <a:effectLst/>
                <a:highlight>
                  <a:srgbClr val="00FF00"/>
                </a:highlight>
                <a:latin typeface="Times New Roman" panose="02020603050405020304" pitchFamily="18" charset="0"/>
                <a:ea typeface="Times New Roman" panose="02020603050405020304" pitchFamily="18" charset="0"/>
              </a:rPr>
              <a:t>So the churches were strengthened in the faith and grew daily in numbers.”</a:t>
            </a:r>
            <a:r>
              <a:rPr lang="en-US" sz="5400" kern="0" dirty="0">
                <a:solidFill>
                  <a:srgbClr val="000000"/>
                </a:solidFill>
                <a:effectLst/>
                <a:latin typeface="Times New Roman" panose="02020603050405020304" pitchFamily="18" charset="0"/>
                <a:ea typeface="Times New Roman" panose="02020603050405020304" pitchFamily="18" charset="0"/>
              </a:rPr>
              <a:t> </a:t>
            </a:r>
            <a:endParaRPr lang="en-US" sz="5400" dirty="0"/>
          </a:p>
        </p:txBody>
      </p:sp>
      <p:sp>
        <p:nvSpPr>
          <p:cNvPr id="3" name="Content Placeholder 2">
            <a:extLst>
              <a:ext uri="{FF2B5EF4-FFF2-40B4-BE49-F238E27FC236}">
                <a16:creationId xmlns:a16="http://schemas.microsoft.com/office/drawing/2014/main" id="{5498DD3A-DB08-F58F-E5B8-1A0C6CE34F6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93836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7DEE-7534-8946-28EC-94B77F44EFCA}"/>
              </a:ext>
            </a:extLst>
          </p:cNvPr>
          <p:cNvSpPr>
            <a:spLocks noGrp="1"/>
          </p:cNvSpPr>
          <p:nvPr>
            <p:ph type="title"/>
          </p:nvPr>
        </p:nvSpPr>
        <p:spPr>
          <a:xfrm>
            <a:off x="838200" y="365125"/>
            <a:ext cx="10515600" cy="5766118"/>
          </a:xfrm>
        </p:spPr>
        <p:txBody>
          <a:bodyPr/>
          <a:lstStyle/>
          <a:p>
            <a:endParaRPr lang="en-US" dirty="0"/>
          </a:p>
        </p:txBody>
      </p:sp>
      <p:pic>
        <p:nvPicPr>
          <p:cNvPr id="5" name="Content Placeholder 4">
            <a:extLst>
              <a:ext uri="{FF2B5EF4-FFF2-40B4-BE49-F238E27FC236}">
                <a16:creationId xmlns:a16="http://schemas.microsoft.com/office/drawing/2014/main" id="{66D97850-4112-CDD9-62AC-E41E256FF9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5308" y="6130925"/>
            <a:ext cx="61384" cy="46038"/>
          </a:xfrm>
        </p:spPr>
      </p:pic>
      <p:pic>
        <p:nvPicPr>
          <p:cNvPr id="7" name="Picture 6">
            <a:extLst>
              <a:ext uri="{FF2B5EF4-FFF2-40B4-BE49-F238E27FC236}">
                <a16:creationId xmlns:a16="http://schemas.microsoft.com/office/drawing/2014/main" id="{308DC662-1BA0-DA0A-2280-1AA359708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335" y="-6316"/>
            <a:ext cx="6225666" cy="6858000"/>
          </a:xfrm>
          <a:prstGeom prst="rect">
            <a:avLst/>
          </a:prstGeom>
        </p:spPr>
      </p:pic>
      <p:pic>
        <p:nvPicPr>
          <p:cNvPr id="4" name="Picture 3">
            <a:extLst>
              <a:ext uri="{FF2B5EF4-FFF2-40B4-BE49-F238E27FC236}">
                <a16:creationId xmlns:a16="http://schemas.microsoft.com/office/drawing/2014/main" id="{29B86FCD-012D-5449-CF8A-730078356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9" y="0"/>
            <a:ext cx="6490010" cy="6858001"/>
          </a:xfrm>
          <a:prstGeom prst="rect">
            <a:avLst/>
          </a:prstGeom>
        </p:spPr>
      </p:pic>
    </p:spTree>
    <p:extLst>
      <p:ext uri="{BB962C8B-B14F-4D97-AF65-F5344CB8AC3E}">
        <p14:creationId xmlns:p14="http://schemas.microsoft.com/office/powerpoint/2010/main" val="401612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D141-7C6E-C0B2-2DCE-584353FAF55B}"/>
              </a:ext>
            </a:extLst>
          </p:cNvPr>
          <p:cNvSpPr>
            <a:spLocks noGrp="1"/>
          </p:cNvSpPr>
          <p:nvPr>
            <p:ph type="title"/>
          </p:nvPr>
        </p:nvSpPr>
        <p:spPr>
          <a:xfrm>
            <a:off x="838200" y="365125"/>
            <a:ext cx="10515600" cy="5646676"/>
          </a:xfrm>
        </p:spPr>
        <p:txBody>
          <a:bodyPr/>
          <a:lstStyle/>
          <a:p>
            <a:endParaRPr lang="en-US" dirty="0"/>
          </a:p>
        </p:txBody>
      </p:sp>
      <p:sp>
        <p:nvSpPr>
          <p:cNvPr id="3" name="Content Placeholder 2">
            <a:extLst>
              <a:ext uri="{FF2B5EF4-FFF2-40B4-BE49-F238E27FC236}">
                <a16:creationId xmlns:a16="http://schemas.microsoft.com/office/drawing/2014/main" id="{5583295D-C9F8-FFD7-896B-5AEC14A0F7EF}"/>
              </a:ext>
            </a:extLst>
          </p:cNvPr>
          <p:cNvSpPr>
            <a:spLocks noGrp="1"/>
          </p:cNvSpPr>
          <p:nvPr>
            <p:ph idx="1"/>
          </p:nvPr>
        </p:nvSpPr>
        <p:spPr>
          <a:xfrm>
            <a:off x="838200" y="6052217"/>
            <a:ext cx="10515600" cy="124746"/>
          </a:xfrm>
        </p:spPr>
        <p:txBody>
          <a:bodyPr>
            <a:normAutofit fontScale="25000" lnSpcReduction="20000"/>
          </a:bodyPr>
          <a:lstStyle/>
          <a:p>
            <a:endParaRPr lang="en-US" dirty="0"/>
          </a:p>
        </p:txBody>
      </p:sp>
      <p:pic>
        <p:nvPicPr>
          <p:cNvPr id="9" name="Picture 8">
            <a:extLst>
              <a:ext uri="{FF2B5EF4-FFF2-40B4-BE49-F238E27FC236}">
                <a16:creationId xmlns:a16="http://schemas.microsoft.com/office/drawing/2014/main" id="{8E6A192C-80F4-9B49-FD90-052B76FA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48" y="365125"/>
            <a:ext cx="9904819" cy="6127750"/>
          </a:xfrm>
          <a:prstGeom prst="rect">
            <a:avLst/>
          </a:prstGeom>
        </p:spPr>
      </p:pic>
    </p:spTree>
    <p:extLst>
      <p:ext uri="{BB962C8B-B14F-4D97-AF65-F5344CB8AC3E}">
        <p14:creationId xmlns:p14="http://schemas.microsoft.com/office/powerpoint/2010/main" val="1490298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1058</Words>
  <Application>Microsoft Office PowerPoint</Application>
  <PresentationFormat>Widescreen</PresentationFormat>
  <Paragraphs>18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1 Thessalonians 1:1-10: Paul, Silas and Timothy, To the church of the Thessalonians in God the Father and the Lord Jesus Christ: Grace and peace to you. 2 We always thank God for all of you and continually mention you in our prayers.  3 We remember before our God and Father your work produced by faith, your labor prompted by love, and your endurance inspired by hope in our Lord Jesus Christ. 4 For we know, brothers and sisters loved by God, that he has chosen you,  5 because our gospel came to you not simply with words but also with power, with the Holy Spirit and deep conviction. You know how we lived among you for your sake. </vt:lpstr>
      <vt:lpstr>6 You became imitators of us and of the Lord, for you welcomed the message in the midst of severe suffering with the joy given by the Holy Spirit.  7 And so you became a model to all the believers in Macedonia and Achaia.  8 The Lord’s message rang out from you not only in Macedonia and Achaia—your faith in God has become known everywhere. Therefore we do not need to say anything about it,  9 for they themselves report what kind of reception you gave us. They tell how you turned to God from idols to serve the living and true God,  10 and to wait for his Son from heaven, whom he raised from the dead—Jesus, who rescues us from the coming wrath.</vt:lpstr>
      <vt:lpstr>The Encouraging Faith of the Thessalonian Believers  1 Thessalonians 1:1-10 Key Verse:3: “We remember before our God and Father your work produced by faith, your labor prompted by love, and your endurance inspired by hope in our Lord Jesus Christ.” </vt:lpstr>
      <vt:lpstr>Look at verse 1a. “Paul, Silas and Timothy, To the church of the Thessalonians...”</vt:lpstr>
      <vt:lpstr>PowerPoint Presentation</vt:lpstr>
      <vt:lpstr>PowerPoint Presentation</vt:lpstr>
      <vt:lpstr>Acts 16:5, “5 So the churches were strengthened in the faith and grew daily in numbers.” </vt:lpstr>
      <vt:lpstr>PowerPoint Presentation</vt:lpstr>
      <vt:lpstr>PowerPoint Presentation</vt:lpstr>
      <vt:lpstr>Acts 16:9-10 reads, “9 During the night Paul had a vision of a man of Macedonia standing and begging him, ‘Come over to Macedonia and help us.’ 10 After Paul had seen the vision, we got ready at once to leave for Macedonia, concluding that God had called us to preach the gospel to them.” </vt:lpstr>
      <vt:lpstr>Look at verse 1. “Paul, Silas[a] and Timothy, To the church of the Thessalonians in God the Father and the Lord Jesus Christ: Grace and peace to you.” </vt:lpstr>
      <vt:lpstr>Look at verses 2-3. “2 We always thank God for all of you and continually mention you in our prayers. 3 We remember before our God and Father your work produced by faith, your labor prompted by love, and your endurance inspired by hope in our Lord Jesus Christ.” </vt:lpstr>
      <vt:lpstr>PowerPoint Presentation</vt:lpstr>
      <vt:lpstr>Look at verse 3 again. “3 We remember before our God and Father your work produced by faith, your labor prompted by love, and your endurance inspired by hope in our Lord Jesus Christ.”</vt:lpstr>
      <vt:lpstr>James 2:17-18 reads, “In the same way, faith by itself, if is not accompanied by action, is dead. But someone will say, ‘You have faith; I have deeds.’ Show me your faith without deeds, and I will show you my faith by what I do.” </vt:lpstr>
      <vt:lpstr>PowerPoint Presentation</vt:lpstr>
      <vt:lpstr>PowerPoint Presentation</vt:lpstr>
      <vt:lpstr>Look at verses 4-5. “4 For we know, brothers and sisters[b] loved by God, that he has chosen you, 5 because our gospel came to you not simply with words but also with power, with the Holy Spirit and deep conviction. You know how we lived among you for your sake.” </vt:lpstr>
      <vt:lpstr>John 15:16a, “You did not choose me, but I chose you and appointed you to go and bear fruit—fruit that will last.” </vt:lpstr>
      <vt:lpstr>Look at verses 6-7. “6 You became imitators of us and of the Lord, for you welcomed the message in the midst of severe suffering with the joy given by the Holy Spirit. 7 And so you became a model to all the believers in Macedonia and Achaia.” </vt:lpstr>
      <vt:lpstr>Second Corinthians 8:1-5, “And now brothers, we want you to know about the grace that God has given the Macedonian churches. Out of the most severe trial, their overflowing joy and their extreme poverty welled up in rich generosity. For I testify that they gave as much as they were able, and even beyond their ability. Entirely on their own, they urgently pleaded with us for the privilege of sharing in this service to the saints: And they did not do as we expected, but they gave themselves first to the Lord and then to us in keeping with God’s will.” </vt:lpstr>
      <vt:lpstr>Look at verses 8-9. “8 The Lord’s message rang out from you not only in Macedonia and Achaia—your faith in God has become known everywhere. Therefore we do not need to say anything about it, 9 for they themselves report what kind of reception you gave us. They tell how you turned to God from idols to serve the living and true God…” </vt:lpstr>
      <vt:lpstr>PowerPoint Presentation</vt:lpstr>
      <vt:lpstr>Luke 9:23, “Then he said to them all, ‘If anyone would come after me, he must deny himself and take up his cross daily and follow me.’” </vt:lpstr>
      <vt:lpstr>Look at verse 10. “10…and to wait for his Son from heaven, whom he raised from the dead—Jesus, who rescues us from the coming wrath.” </vt:lpstr>
      <vt:lpstr>Second Corinthians 5:10 reads, “For we must all appear before the judgment seat of Christ, that each one may receive what is due him for the things done while in the body, whether good or bad.”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22</cp:revision>
  <dcterms:created xsi:type="dcterms:W3CDTF">2024-09-03T01:03:32Z</dcterms:created>
  <dcterms:modified xsi:type="dcterms:W3CDTF">2024-09-14T01:34:31Z</dcterms:modified>
</cp:coreProperties>
</file>