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85" r:id="rId11"/>
    <p:sldId id="286" r:id="rId12"/>
    <p:sldId id="266" r:id="rId13"/>
    <p:sldId id="267" r:id="rId14"/>
    <p:sldId id="268"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3686" autoAdjust="0"/>
  </p:normalViewPr>
  <p:slideViewPr>
    <p:cSldViewPr snapToGrid="0">
      <p:cViewPr varScale="1">
        <p:scale>
          <a:sx n="40" d="100"/>
          <a:sy n="40" d="100"/>
        </p:scale>
        <p:origin x="3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C076F-5F9F-281E-66B1-93AEEDE2A6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CEA13F-F243-FBB4-8476-C1A31B267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A7CEA9-6CDC-7D15-B2EE-06CF154A3B78}"/>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5" name="Footer Placeholder 4">
            <a:extLst>
              <a:ext uri="{FF2B5EF4-FFF2-40B4-BE49-F238E27FC236}">
                <a16:creationId xmlns:a16="http://schemas.microsoft.com/office/drawing/2014/main" id="{82FF3DC0-3F74-8262-BDEA-3968CC4D0E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A52B2-95CA-CBD8-4CEF-53D35CABDC58}"/>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1929299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9D68-843B-9A16-8BC5-CDFFF2013C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9CC3FC-CD6F-062A-F287-BEE6C3FBC5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BF4D5-D518-2E69-8B99-553313ADC751}"/>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5" name="Footer Placeholder 4">
            <a:extLst>
              <a:ext uri="{FF2B5EF4-FFF2-40B4-BE49-F238E27FC236}">
                <a16:creationId xmlns:a16="http://schemas.microsoft.com/office/drawing/2014/main" id="{18FB0CBA-DD06-BD8A-AEAB-F7257BED4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45E8F-789E-88F0-FF45-2BBB969A11F5}"/>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3739435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AAB84C-3A27-5346-DAFD-30DFFC5377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218FCA-2C38-6056-B091-DD3C9538AE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A9C2E-BCB8-C4E2-99D9-BB50C219EAA7}"/>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5" name="Footer Placeholder 4">
            <a:extLst>
              <a:ext uri="{FF2B5EF4-FFF2-40B4-BE49-F238E27FC236}">
                <a16:creationId xmlns:a16="http://schemas.microsoft.com/office/drawing/2014/main" id="{906318D7-F83C-19E1-5D45-37393F495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75A6F-CC96-BA85-5E62-6F3767C6B132}"/>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49939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FF03-64DC-A107-F9F1-8EC5B3F492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EC0A1-27B2-073E-B1AB-1B9F2BAE3E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73990-C76B-02F7-481A-7F88C65A870E}"/>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5" name="Footer Placeholder 4">
            <a:extLst>
              <a:ext uri="{FF2B5EF4-FFF2-40B4-BE49-F238E27FC236}">
                <a16:creationId xmlns:a16="http://schemas.microsoft.com/office/drawing/2014/main" id="{93147584-7CB0-551B-64FC-191A67592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1BA50-4BE3-E601-E3DE-B43E6AD8061F}"/>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876955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0FA7F-17F1-B32F-3FB5-604196961C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F0584B-89AF-BC4C-E46B-D4E1C84091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9678E8-5D60-E61E-4610-926C67E94640}"/>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5" name="Footer Placeholder 4">
            <a:extLst>
              <a:ext uri="{FF2B5EF4-FFF2-40B4-BE49-F238E27FC236}">
                <a16:creationId xmlns:a16="http://schemas.microsoft.com/office/drawing/2014/main" id="{2B743417-00FA-7AC5-D924-03067862A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6B51E-95F9-5451-95F4-1FAA8A454204}"/>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341685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1908-1B6C-1201-4DFC-22EE213A2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0E1352-21ED-A675-3B55-996874E166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4FE55B-843C-A670-459A-BCD91DB7FC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E64E5-E34E-B6DD-0536-E7D6C0F76374}"/>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6" name="Footer Placeholder 5">
            <a:extLst>
              <a:ext uri="{FF2B5EF4-FFF2-40B4-BE49-F238E27FC236}">
                <a16:creationId xmlns:a16="http://schemas.microsoft.com/office/drawing/2014/main" id="{5714BA41-F35F-3E59-F971-140C34D156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D09EF-353E-AABC-F219-BDE235733B3D}"/>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149823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A68A-0DF1-4215-1EA7-AA79F6F57A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DA7F80-CDFD-5EEF-4712-2FA070BDF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14E8FB-0B70-7AFF-C339-772904DC91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0FA7F3-ED5B-5C02-4DBA-27A3A5447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6A4C8D-394B-4FD9-5447-CA71A001D3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BB9404-D2BF-74CA-39EA-C2A6C719A6A9}"/>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8" name="Footer Placeholder 7">
            <a:extLst>
              <a:ext uri="{FF2B5EF4-FFF2-40B4-BE49-F238E27FC236}">
                <a16:creationId xmlns:a16="http://schemas.microsoft.com/office/drawing/2014/main" id="{053776DD-51D0-2896-4B1A-E04CBFDE1A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CB461A-5D39-86F1-8F4D-C15691437958}"/>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1566927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1C2C-D172-EE88-FE2A-4E59A6C096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DDD191-73DF-13A3-268B-E1158B70C6C9}"/>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4" name="Footer Placeholder 3">
            <a:extLst>
              <a:ext uri="{FF2B5EF4-FFF2-40B4-BE49-F238E27FC236}">
                <a16:creationId xmlns:a16="http://schemas.microsoft.com/office/drawing/2014/main" id="{2A1F5C68-659F-C9E4-4008-4267F300EF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2CEB3E-5CC2-9704-AE17-C3B7B1EC57CE}"/>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1742463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D6BE5D-2F92-CB02-180F-8183BB34CB22}"/>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3" name="Footer Placeholder 2">
            <a:extLst>
              <a:ext uri="{FF2B5EF4-FFF2-40B4-BE49-F238E27FC236}">
                <a16:creationId xmlns:a16="http://schemas.microsoft.com/office/drawing/2014/main" id="{DA10FABF-B273-240F-844F-E7CA29D44E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F09784-6E54-5363-3FDE-53373F7100A4}"/>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278050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20A3-BC2A-9EE4-AA8A-53B9FA16CD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D9B30E-57D0-C264-6D27-57AA398040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FB63AC-6F2D-7588-9693-2BAF3FB54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20DB8-758A-9731-1DC7-136B482CADED}"/>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6" name="Footer Placeholder 5">
            <a:extLst>
              <a:ext uri="{FF2B5EF4-FFF2-40B4-BE49-F238E27FC236}">
                <a16:creationId xmlns:a16="http://schemas.microsoft.com/office/drawing/2014/main" id="{D92982C6-E267-E04F-5A1D-3439A00E0A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21B04-F339-E274-CDAA-8EF8AA2E770D}"/>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362143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B579-4AD9-F962-E113-653605EA98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6A8414-4043-4A2B-9903-497335E9A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C03DC-941E-EE04-A231-A4707498E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D24D6-936D-0CC0-42B2-645D4D056642}"/>
              </a:ext>
            </a:extLst>
          </p:cNvPr>
          <p:cNvSpPr>
            <a:spLocks noGrp="1"/>
          </p:cNvSpPr>
          <p:nvPr>
            <p:ph type="dt" sz="half" idx="10"/>
          </p:nvPr>
        </p:nvSpPr>
        <p:spPr/>
        <p:txBody>
          <a:bodyPr/>
          <a:lstStyle/>
          <a:p>
            <a:fld id="{73E846F6-008B-40C5-97BE-51E58867E251}" type="datetimeFigureOut">
              <a:rPr lang="en-US" smtClean="0"/>
              <a:t>11/10/2024</a:t>
            </a:fld>
            <a:endParaRPr lang="en-US"/>
          </a:p>
        </p:txBody>
      </p:sp>
      <p:sp>
        <p:nvSpPr>
          <p:cNvPr id="6" name="Footer Placeholder 5">
            <a:extLst>
              <a:ext uri="{FF2B5EF4-FFF2-40B4-BE49-F238E27FC236}">
                <a16:creationId xmlns:a16="http://schemas.microsoft.com/office/drawing/2014/main" id="{A790B0B0-F9A6-E8EA-E546-5B466AC6F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13E6F-FF93-DDB9-B37F-15AD4B9223C5}"/>
              </a:ext>
            </a:extLst>
          </p:cNvPr>
          <p:cNvSpPr>
            <a:spLocks noGrp="1"/>
          </p:cNvSpPr>
          <p:nvPr>
            <p:ph type="sldNum" sz="quarter" idx="12"/>
          </p:nvPr>
        </p:nvSpPr>
        <p:spPr/>
        <p:txBody>
          <a:bodyPr/>
          <a:lstStyle/>
          <a:p>
            <a:fld id="{98705C8F-65DE-4C45-B1AA-A5507294BB47}" type="slidenum">
              <a:rPr lang="en-US" smtClean="0"/>
              <a:t>‹#›</a:t>
            </a:fld>
            <a:endParaRPr lang="en-US"/>
          </a:p>
        </p:txBody>
      </p:sp>
    </p:spTree>
    <p:extLst>
      <p:ext uri="{BB962C8B-B14F-4D97-AF65-F5344CB8AC3E}">
        <p14:creationId xmlns:p14="http://schemas.microsoft.com/office/powerpoint/2010/main" val="420914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C4DEC-717B-1E74-9597-69698D2A3D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5ADA78-0AB9-F37A-559E-1CA5D2F51F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12627-9AC6-A9BA-2036-63CB460985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846F6-008B-40C5-97BE-51E58867E251}" type="datetimeFigureOut">
              <a:rPr lang="en-US" smtClean="0"/>
              <a:t>11/10/2024</a:t>
            </a:fld>
            <a:endParaRPr lang="en-US"/>
          </a:p>
        </p:txBody>
      </p:sp>
      <p:sp>
        <p:nvSpPr>
          <p:cNvPr id="5" name="Footer Placeholder 4">
            <a:extLst>
              <a:ext uri="{FF2B5EF4-FFF2-40B4-BE49-F238E27FC236}">
                <a16:creationId xmlns:a16="http://schemas.microsoft.com/office/drawing/2014/main" id="{E31A7896-E57E-E3C9-D838-1F761CA79E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9B382-9F2D-F425-2778-12C189966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05C8F-65DE-4C45-B1AA-A5507294BB47}" type="slidenum">
              <a:rPr lang="en-US" smtClean="0"/>
              <a:t>‹#›</a:t>
            </a:fld>
            <a:endParaRPr lang="en-US"/>
          </a:p>
        </p:txBody>
      </p:sp>
    </p:spTree>
    <p:extLst>
      <p:ext uri="{BB962C8B-B14F-4D97-AF65-F5344CB8AC3E}">
        <p14:creationId xmlns:p14="http://schemas.microsoft.com/office/powerpoint/2010/main" val="2219984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76E0-F560-F7F9-F371-144CC43E2EE7}"/>
              </a:ext>
            </a:extLst>
          </p:cNvPr>
          <p:cNvSpPr>
            <a:spLocks noGrp="1"/>
          </p:cNvSpPr>
          <p:nvPr>
            <p:ph type="title"/>
          </p:nvPr>
        </p:nvSpPr>
        <p:spPr>
          <a:xfrm>
            <a:off x="838200" y="365125"/>
            <a:ext cx="10515600" cy="5651728"/>
          </a:xfrm>
        </p:spPr>
        <p:txBody>
          <a:bodyPr>
            <a:normAutofit/>
          </a:bodyPr>
          <a:lstStyle/>
          <a:p>
            <a:r>
              <a:rPr lang="en-US" sz="3600" dirty="0"/>
              <a:t>1 Thessalonians 2:13-20</a:t>
            </a:r>
            <a:br>
              <a:rPr lang="en-US" sz="3600" dirty="0"/>
            </a:br>
            <a:r>
              <a:rPr lang="en-US" sz="3600" b="1" i="0" baseline="30000" dirty="0">
                <a:solidFill>
                  <a:srgbClr val="000000"/>
                </a:solidFill>
                <a:effectLst/>
                <a:latin typeface="system-ui"/>
              </a:rPr>
              <a:t>13 </a:t>
            </a:r>
            <a:r>
              <a:rPr lang="en-US" sz="3600" b="0" i="0" dirty="0">
                <a:solidFill>
                  <a:srgbClr val="000000"/>
                </a:solidFill>
                <a:effectLst/>
                <a:latin typeface="system-ui"/>
              </a:rPr>
              <a:t>And we also thank God continually because, when you received the word of God, which you heard from us, you accepted it not as a human word, but as it actually is, the word of God, which is indeed at work in you who believe. </a:t>
            </a:r>
            <a:br>
              <a:rPr lang="en-US" sz="3600" b="0" i="0" dirty="0">
                <a:solidFill>
                  <a:srgbClr val="000000"/>
                </a:solidFill>
                <a:effectLst/>
                <a:latin typeface="system-ui"/>
              </a:rPr>
            </a:br>
            <a:r>
              <a:rPr lang="en-US" sz="3600" b="1" i="0" baseline="30000" dirty="0">
                <a:solidFill>
                  <a:srgbClr val="000000"/>
                </a:solidFill>
                <a:effectLst/>
                <a:latin typeface="system-ui"/>
              </a:rPr>
              <a:t>14 </a:t>
            </a:r>
            <a:r>
              <a:rPr lang="en-US" sz="3600" b="0" i="0" dirty="0">
                <a:solidFill>
                  <a:srgbClr val="000000"/>
                </a:solidFill>
                <a:effectLst/>
                <a:latin typeface="system-ui"/>
              </a:rPr>
              <a:t>For you, brothers and sisters, became imitators of God’s churches in Judea, which are in Christ Jesus: You suffered from your own people the same things those churches suffered from the Jews</a:t>
            </a:r>
            <a:endParaRPr lang="en-US" sz="3600" dirty="0"/>
          </a:p>
        </p:txBody>
      </p:sp>
      <p:sp>
        <p:nvSpPr>
          <p:cNvPr id="3" name="Content Placeholder 2">
            <a:extLst>
              <a:ext uri="{FF2B5EF4-FFF2-40B4-BE49-F238E27FC236}">
                <a16:creationId xmlns:a16="http://schemas.microsoft.com/office/drawing/2014/main" id="{158C923E-9B1C-EBA0-25F3-C31BBD361DD1}"/>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400305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DE8C-E00D-DF2A-B61E-0A3BBE373779}"/>
              </a:ext>
            </a:extLst>
          </p:cNvPr>
          <p:cNvSpPr>
            <a:spLocks noGrp="1"/>
          </p:cNvSpPr>
          <p:nvPr>
            <p:ph type="title"/>
          </p:nvPr>
        </p:nvSpPr>
        <p:spPr>
          <a:xfrm>
            <a:off x="-849849" y="692190"/>
            <a:ext cx="13261663" cy="4712688"/>
          </a:xfrm>
        </p:spPr>
        <p:txBody>
          <a:bodyPr/>
          <a:lstStyle/>
          <a:p>
            <a:endParaRPr lang="en-US" dirty="0"/>
          </a:p>
        </p:txBody>
      </p:sp>
      <p:sp>
        <p:nvSpPr>
          <p:cNvPr id="3" name="Content Placeholder 2">
            <a:extLst>
              <a:ext uri="{FF2B5EF4-FFF2-40B4-BE49-F238E27FC236}">
                <a16:creationId xmlns:a16="http://schemas.microsoft.com/office/drawing/2014/main" id="{998F8F00-7250-CFB5-ED25-DD7D660FAFAA}"/>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pic>
        <p:nvPicPr>
          <p:cNvPr id="1026" name="Picture 2">
            <a:extLst>
              <a:ext uri="{FF2B5EF4-FFF2-40B4-BE49-F238E27FC236}">
                <a16:creationId xmlns:a16="http://schemas.microsoft.com/office/drawing/2014/main" id="{133ADA30-9E31-D6CB-E1F7-A109C34BF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099" y="388999"/>
            <a:ext cx="8648911" cy="5605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293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C35DF-DFEF-861F-DF60-49514CE06F79}"/>
              </a:ext>
            </a:extLst>
          </p:cNvPr>
          <p:cNvSpPr>
            <a:spLocks noGrp="1"/>
          </p:cNvSpPr>
          <p:nvPr>
            <p:ph type="title"/>
          </p:nvPr>
        </p:nvSpPr>
        <p:spPr>
          <a:xfrm>
            <a:off x="838200" y="365125"/>
            <a:ext cx="10515600" cy="5766118"/>
          </a:xfrm>
        </p:spPr>
        <p:txBody>
          <a:bodyPr>
            <a:normAutofit/>
          </a:bodyPr>
          <a:lstStyle/>
          <a:p>
            <a:r>
              <a:rPr lang="en-US" sz="4800" dirty="0">
                <a:effectLst/>
                <a:highlight>
                  <a:srgbClr val="00FF00"/>
                </a:highlight>
                <a:latin typeface="Times New Roman" panose="02020603050405020304" pitchFamily="18" charset="0"/>
                <a:ea typeface="Calibri" panose="020F0502020204030204" pitchFamily="34" charset="0"/>
              </a:rPr>
              <a:t>Romans 12:2, “Do not conform any longer to the pattern of this world, but be transformed by the renewing of your mind. Then you will be able to test and approve what God’s will is—his good, pleasing and perfect will.”</a:t>
            </a:r>
            <a:r>
              <a:rPr lang="en-US" sz="4800" dirty="0">
                <a:effectLst/>
                <a:latin typeface="Times New Roman" panose="02020603050405020304" pitchFamily="18" charset="0"/>
                <a:ea typeface="Calibri" panose="020F0502020204030204" pitchFamily="34" charset="0"/>
              </a:rPr>
              <a:t> </a:t>
            </a:r>
            <a:endParaRPr lang="en-US" sz="4800" dirty="0"/>
          </a:p>
        </p:txBody>
      </p:sp>
      <p:sp>
        <p:nvSpPr>
          <p:cNvPr id="3" name="Content Placeholder 2">
            <a:extLst>
              <a:ext uri="{FF2B5EF4-FFF2-40B4-BE49-F238E27FC236}">
                <a16:creationId xmlns:a16="http://schemas.microsoft.com/office/drawing/2014/main" id="{0463E12C-2408-6D02-2117-72BFD514F973}"/>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748343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E5C23-FA0E-4F70-47EC-C7911CCC8167}"/>
              </a:ext>
            </a:extLst>
          </p:cNvPr>
          <p:cNvSpPr>
            <a:spLocks noGrp="1"/>
          </p:cNvSpPr>
          <p:nvPr>
            <p:ph type="title"/>
          </p:nvPr>
        </p:nvSpPr>
        <p:spPr>
          <a:xfrm>
            <a:off x="838200" y="365125"/>
            <a:ext cx="10515600" cy="5811837"/>
          </a:xfrm>
        </p:spPr>
        <p:txBody>
          <a:bodyPr>
            <a:normAutofit/>
          </a:bodyPr>
          <a:lstStyle/>
          <a:p>
            <a:r>
              <a:rPr lang="en-US" sz="6000" dirty="0">
                <a:effectLst/>
                <a:highlight>
                  <a:srgbClr val="00FF00"/>
                </a:highlight>
                <a:latin typeface="Times New Roman" panose="02020603050405020304" pitchFamily="18" charset="0"/>
                <a:ea typeface="Calibri" panose="020F0502020204030204" pitchFamily="34" charset="0"/>
              </a:rPr>
              <a:t>Genesis 1:31a, “God saw all that he had made, and it was very good.”</a:t>
            </a:r>
            <a:r>
              <a:rPr lang="en-US" sz="6000" dirty="0">
                <a:effectLst/>
                <a:latin typeface="Times New Roman" panose="02020603050405020304" pitchFamily="18" charset="0"/>
                <a:ea typeface="Calibri" panose="020F0502020204030204" pitchFamily="34" charset="0"/>
              </a:rPr>
              <a:t> </a:t>
            </a:r>
            <a:endParaRPr lang="en-US" sz="6000" dirty="0"/>
          </a:p>
        </p:txBody>
      </p:sp>
      <p:sp>
        <p:nvSpPr>
          <p:cNvPr id="3" name="Content Placeholder 2">
            <a:extLst>
              <a:ext uri="{FF2B5EF4-FFF2-40B4-BE49-F238E27FC236}">
                <a16:creationId xmlns:a16="http://schemas.microsoft.com/office/drawing/2014/main" id="{5D2BA17A-2A73-FEA9-99A3-0B0D6116889A}"/>
              </a:ext>
            </a:extLst>
          </p:cNvPr>
          <p:cNvSpPr>
            <a:spLocks noGrp="1"/>
          </p:cNvSpPr>
          <p:nvPr>
            <p:ph idx="1"/>
          </p:nvPr>
        </p:nvSpPr>
        <p:spPr>
          <a:xfrm flipV="1">
            <a:off x="838200" y="6176962"/>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55658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719A4-B6CA-CC79-46D7-30E03EAB3BB2}"/>
              </a:ext>
            </a:extLst>
          </p:cNvPr>
          <p:cNvSpPr>
            <a:spLocks noGrp="1"/>
          </p:cNvSpPr>
          <p:nvPr>
            <p:ph type="title"/>
          </p:nvPr>
        </p:nvSpPr>
        <p:spPr>
          <a:xfrm>
            <a:off x="838200" y="365125"/>
            <a:ext cx="10515600" cy="5766118"/>
          </a:xfrm>
        </p:spPr>
        <p:txBody>
          <a:bodyPr/>
          <a:lstStyle/>
          <a:p>
            <a:endParaRPr lang="en-US" dirty="0"/>
          </a:p>
        </p:txBody>
      </p:sp>
      <p:sp>
        <p:nvSpPr>
          <p:cNvPr id="3" name="Content Placeholder 2">
            <a:extLst>
              <a:ext uri="{FF2B5EF4-FFF2-40B4-BE49-F238E27FC236}">
                <a16:creationId xmlns:a16="http://schemas.microsoft.com/office/drawing/2014/main" id="{F6E4AFE3-2E2A-7598-0C9A-B2BD9363A4FD}"/>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pic>
        <p:nvPicPr>
          <p:cNvPr id="4" name="Picture 3">
            <a:extLst>
              <a:ext uri="{FF2B5EF4-FFF2-40B4-BE49-F238E27FC236}">
                <a16:creationId xmlns:a16="http://schemas.microsoft.com/office/drawing/2014/main" id="{9CA9AD4D-BDDC-D08F-1CAD-70A380640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465" y="106091"/>
            <a:ext cx="10141336" cy="3935456"/>
          </a:xfrm>
          <a:prstGeom prst="rect">
            <a:avLst/>
          </a:prstGeom>
        </p:spPr>
      </p:pic>
      <p:pic>
        <p:nvPicPr>
          <p:cNvPr id="5" name="Picture 4">
            <a:extLst>
              <a:ext uri="{FF2B5EF4-FFF2-40B4-BE49-F238E27FC236}">
                <a16:creationId xmlns:a16="http://schemas.microsoft.com/office/drawing/2014/main" id="{68407473-D4D0-6B7F-787A-EA8FDB4A6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641" y="4041546"/>
            <a:ext cx="6501839" cy="2571435"/>
          </a:xfrm>
          <a:prstGeom prst="rect">
            <a:avLst/>
          </a:prstGeom>
        </p:spPr>
      </p:pic>
    </p:spTree>
    <p:extLst>
      <p:ext uri="{BB962C8B-B14F-4D97-AF65-F5344CB8AC3E}">
        <p14:creationId xmlns:p14="http://schemas.microsoft.com/office/powerpoint/2010/main" val="162712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C4CB-BC9A-8C1A-5522-C1782835C70F}"/>
              </a:ext>
            </a:extLst>
          </p:cNvPr>
          <p:cNvSpPr>
            <a:spLocks noGrp="1"/>
          </p:cNvSpPr>
          <p:nvPr>
            <p:ph type="title"/>
          </p:nvPr>
        </p:nvSpPr>
        <p:spPr>
          <a:xfrm>
            <a:off x="838200" y="365125"/>
            <a:ext cx="10515600" cy="5766118"/>
          </a:xfrm>
        </p:spPr>
        <p:txBody>
          <a:bodyPr>
            <a:normAutofit/>
          </a:bodyPr>
          <a:lstStyle/>
          <a:p>
            <a:r>
              <a:rPr lang="en-US" sz="5400" dirty="0">
                <a:effectLst/>
                <a:highlight>
                  <a:srgbClr val="00FF00"/>
                </a:highlight>
                <a:latin typeface="Times New Roman" panose="02020603050405020304" pitchFamily="18" charset="0"/>
                <a:ea typeface="Calibri" panose="020F0502020204030204" pitchFamily="34" charset="0"/>
              </a:rPr>
              <a:t>Genesis 35:10, “God said to him, ‘Your name is Jacob, but you will no longer be called Jacob; your name will be Israel.’ So he named him Israel.”</a:t>
            </a:r>
            <a:r>
              <a:rPr lang="en-US" sz="5400" dirty="0">
                <a:effectLst/>
                <a:latin typeface="Times New Roman" panose="02020603050405020304" pitchFamily="18" charset="0"/>
                <a:ea typeface="Calibri" panose="020F0502020204030204" pitchFamily="34" charset="0"/>
              </a:rPr>
              <a:t> </a:t>
            </a:r>
            <a:endParaRPr lang="en-US" sz="5400" dirty="0"/>
          </a:p>
        </p:txBody>
      </p:sp>
      <p:sp>
        <p:nvSpPr>
          <p:cNvPr id="3" name="Content Placeholder 2">
            <a:extLst>
              <a:ext uri="{FF2B5EF4-FFF2-40B4-BE49-F238E27FC236}">
                <a16:creationId xmlns:a16="http://schemas.microsoft.com/office/drawing/2014/main" id="{98DA9F91-5024-C29C-CF8D-86DC4BDEF00C}"/>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714090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C363D-EA24-217D-D6C8-951D0F9C2116}"/>
              </a:ext>
            </a:extLst>
          </p:cNvPr>
          <p:cNvSpPr>
            <a:spLocks noGrp="1"/>
          </p:cNvSpPr>
          <p:nvPr>
            <p:ph type="title"/>
          </p:nvPr>
        </p:nvSpPr>
        <p:spPr>
          <a:xfrm>
            <a:off x="838200" y="365125"/>
            <a:ext cx="10515600" cy="5766118"/>
          </a:xfrm>
        </p:spPr>
        <p:txBody>
          <a:bodyPr/>
          <a:lstStyle/>
          <a:p>
            <a:endParaRPr lang="en-US" dirty="0"/>
          </a:p>
        </p:txBody>
      </p:sp>
      <p:pic>
        <p:nvPicPr>
          <p:cNvPr id="9" name="Content Placeholder 8">
            <a:extLst>
              <a:ext uri="{FF2B5EF4-FFF2-40B4-BE49-F238E27FC236}">
                <a16:creationId xmlns:a16="http://schemas.microsoft.com/office/drawing/2014/main" id="{4247BDBB-7F57-54E8-1A54-C4701006F4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4583" y="6130925"/>
            <a:ext cx="42833" cy="46038"/>
          </a:xfrm>
        </p:spPr>
      </p:pic>
      <p:pic>
        <p:nvPicPr>
          <p:cNvPr id="4" name="Picture 3">
            <a:extLst>
              <a:ext uri="{FF2B5EF4-FFF2-40B4-BE49-F238E27FC236}">
                <a16:creationId xmlns:a16="http://schemas.microsoft.com/office/drawing/2014/main" id="{0092BAA8-A9C9-3B6D-3BB1-77A53694C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315" y="0"/>
            <a:ext cx="3966247" cy="5155461"/>
          </a:xfrm>
          <a:prstGeom prst="rect">
            <a:avLst/>
          </a:prstGeom>
        </p:spPr>
      </p:pic>
      <p:pic>
        <p:nvPicPr>
          <p:cNvPr id="6" name="Picture 5">
            <a:extLst>
              <a:ext uri="{FF2B5EF4-FFF2-40B4-BE49-F238E27FC236}">
                <a16:creationId xmlns:a16="http://schemas.microsoft.com/office/drawing/2014/main" id="{7E3DA34E-48C8-B782-5D2A-720A09B97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562" y="-22696"/>
            <a:ext cx="4063438" cy="5155461"/>
          </a:xfrm>
          <a:prstGeom prst="rect">
            <a:avLst/>
          </a:prstGeom>
        </p:spPr>
      </p:pic>
      <p:pic>
        <p:nvPicPr>
          <p:cNvPr id="7" name="Picture 6">
            <a:extLst>
              <a:ext uri="{FF2B5EF4-FFF2-40B4-BE49-F238E27FC236}">
                <a16:creationId xmlns:a16="http://schemas.microsoft.com/office/drawing/2014/main" id="{E0F4EBBD-1A2A-7528-9A0A-8454438A8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2832"/>
            <a:ext cx="12192000" cy="2205168"/>
          </a:xfrm>
          <a:prstGeom prst="rect">
            <a:avLst/>
          </a:prstGeom>
        </p:spPr>
      </p:pic>
      <p:pic>
        <p:nvPicPr>
          <p:cNvPr id="11" name="Picture 10">
            <a:extLst>
              <a:ext uri="{FF2B5EF4-FFF2-40B4-BE49-F238E27FC236}">
                <a16:creationId xmlns:a16="http://schemas.microsoft.com/office/drawing/2014/main" id="{5AC8B6D4-DDC3-BD44-89DF-9F7F7637E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2" y="0"/>
            <a:ext cx="4384667" cy="4976154"/>
          </a:xfrm>
          <a:prstGeom prst="rect">
            <a:avLst/>
          </a:prstGeom>
        </p:spPr>
      </p:pic>
    </p:spTree>
    <p:extLst>
      <p:ext uri="{BB962C8B-B14F-4D97-AF65-F5344CB8AC3E}">
        <p14:creationId xmlns:p14="http://schemas.microsoft.com/office/powerpoint/2010/main" val="63446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5087-8B85-F795-188E-B010719AEC51}"/>
              </a:ext>
            </a:extLst>
          </p:cNvPr>
          <p:cNvSpPr>
            <a:spLocks noGrp="1"/>
          </p:cNvSpPr>
          <p:nvPr>
            <p:ph type="title"/>
          </p:nvPr>
        </p:nvSpPr>
        <p:spPr>
          <a:xfrm>
            <a:off x="838200" y="365125"/>
            <a:ext cx="10515600" cy="5742662"/>
          </a:xfrm>
        </p:spPr>
        <p:txBody>
          <a:bodyPr>
            <a:normAutofit/>
          </a:bodyPr>
          <a:lstStyle/>
          <a:p>
            <a:r>
              <a:rPr lang="en-US" kern="1800" dirty="0">
                <a:solidFill>
                  <a:srgbClr val="000000"/>
                </a:solidFill>
                <a:effectLst/>
                <a:highlight>
                  <a:srgbClr val="FFFF00"/>
                </a:highlight>
                <a:latin typeface="Times New Roman" panose="02020603050405020304" pitchFamily="18" charset="0"/>
                <a:ea typeface="Times New Roman" panose="02020603050405020304" pitchFamily="18" charset="0"/>
              </a:rPr>
              <a:t>Look at verse 14. “</a:t>
            </a:r>
            <a:r>
              <a:rPr lang="en-US" b="1"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14 </a:t>
            </a:r>
            <a:r>
              <a:rPr lang="en-US" kern="0" dirty="0">
                <a:solidFill>
                  <a:srgbClr val="000000"/>
                </a:solidFill>
                <a:effectLst/>
                <a:highlight>
                  <a:srgbClr val="FFFF00"/>
                </a:highlight>
                <a:latin typeface="Times New Roman" panose="02020603050405020304" pitchFamily="18" charset="0"/>
                <a:ea typeface="Times New Roman" panose="02020603050405020304" pitchFamily="18" charset="0"/>
              </a:rPr>
              <a:t>For you, brothers and sisters, became imitators of God’s churches in Judea, which are in Christ Jesus: You suffered from your own people the same things those churches suffered from the Jews…”</a:t>
            </a:r>
            <a:r>
              <a:rPr lang="en-US" kern="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05F3A3D6-EC3E-5216-DBFA-536A957D0803}"/>
              </a:ext>
            </a:extLst>
          </p:cNvPr>
          <p:cNvSpPr>
            <a:spLocks noGrp="1"/>
          </p:cNvSpPr>
          <p:nvPr>
            <p:ph idx="1"/>
          </p:nvPr>
        </p:nvSpPr>
        <p:spPr>
          <a:xfrm>
            <a:off x="838200" y="6107787"/>
            <a:ext cx="10515600" cy="69175"/>
          </a:xfrm>
        </p:spPr>
        <p:txBody>
          <a:bodyPr>
            <a:normAutofit fontScale="25000" lnSpcReduction="20000"/>
          </a:bodyPr>
          <a:lstStyle/>
          <a:p>
            <a:endParaRPr lang="en-US" dirty="0"/>
          </a:p>
        </p:txBody>
      </p:sp>
    </p:spTree>
    <p:extLst>
      <p:ext uri="{BB962C8B-B14F-4D97-AF65-F5344CB8AC3E}">
        <p14:creationId xmlns:p14="http://schemas.microsoft.com/office/powerpoint/2010/main" val="104084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A44D9-9772-346D-52F0-F497E37B3F43}"/>
              </a:ext>
            </a:extLst>
          </p:cNvPr>
          <p:cNvSpPr>
            <a:spLocks noGrp="1"/>
          </p:cNvSpPr>
          <p:nvPr>
            <p:ph type="title"/>
          </p:nvPr>
        </p:nvSpPr>
        <p:spPr>
          <a:xfrm>
            <a:off x="838200" y="365125"/>
            <a:ext cx="10515600" cy="5766118"/>
          </a:xfrm>
        </p:spPr>
        <p:txBody>
          <a:bodyPr/>
          <a:lstStyle/>
          <a:p>
            <a:endParaRPr lang="en-US" dirty="0"/>
          </a:p>
        </p:txBody>
      </p:sp>
      <p:pic>
        <p:nvPicPr>
          <p:cNvPr id="5" name="Content Placeholder 4">
            <a:extLst>
              <a:ext uri="{FF2B5EF4-FFF2-40B4-BE49-F238E27FC236}">
                <a16:creationId xmlns:a16="http://schemas.microsoft.com/office/drawing/2014/main" id="{4BD42661-CE3E-404B-4171-12D6278640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2895" y="6130925"/>
            <a:ext cx="66209" cy="46038"/>
          </a:xfrm>
        </p:spPr>
      </p:pic>
      <p:pic>
        <p:nvPicPr>
          <p:cNvPr id="7" name="Picture 6">
            <a:extLst>
              <a:ext uri="{FF2B5EF4-FFF2-40B4-BE49-F238E27FC236}">
                <a16:creationId xmlns:a16="http://schemas.microsoft.com/office/drawing/2014/main" id="{EC8FDEC4-2773-2F3C-2057-F2680EA23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868" y="0"/>
            <a:ext cx="10393932" cy="6577618"/>
          </a:xfrm>
          <a:prstGeom prst="rect">
            <a:avLst/>
          </a:prstGeom>
        </p:spPr>
      </p:pic>
    </p:spTree>
    <p:extLst>
      <p:ext uri="{BB962C8B-B14F-4D97-AF65-F5344CB8AC3E}">
        <p14:creationId xmlns:p14="http://schemas.microsoft.com/office/powerpoint/2010/main" val="2904874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550D-9FC1-AD5B-2C4C-1314C543F577}"/>
              </a:ext>
            </a:extLst>
          </p:cNvPr>
          <p:cNvSpPr>
            <a:spLocks noGrp="1"/>
          </p:cNvSpPr>
          <p:nvPr>
            <p:ph type="title"/>
          </p:nvPr>
        </p:nvSpPr>
        <p:spPr>
          <a:xfrm>
            <a:off x="838200" y="365125"/>
            <a:ext cx="10515600" cy="5766118"/>
          </a:xfrm>
        </p:spPr>
        <p:txBody>
          <a:bodyPr>
            <a:normAutofit/>
          </a:bodyPr>
          <a:lstStyle/>
          <a:p>
            <a:r>
              <a:rPr lang="en-US" sz="5400" kern="0" dirty="0">
                <a:solidFill>
                  <a:srgbClr val="000000"/>
                </a:solidFill>
                <a:effectLst/>
                <a:highlight>
                  <a:srgbClr val="FFFF00"/>
                </a:highlight>
                <a:latin typeface="Times New Roman" panose="02020603050405020304" pitchFamily="18" charset="0"/>
                <a:ea typeface="Times New Roman" panose="02020603050405020304" pitchFamily="18" charset="0"/>
              </a:rPr>
              <a:t>Verse 14b reads, “You suffered from your own people the same things those churches suffered from the Jews…”</a:t>
            </a:r>
            <a:endParaRPr lang="en-US" sz="5400" dirty="0"/>
          </a:p>
        </p:txBody>
      </p:sp>
      <p:sp>
        <p:nvSpPr>
          <p:cNvPr id="3" name="Content Placeholder 2">
            <a:extLst>
              <a:ext uri="{FF2B5EF4-FFF2-40B4-BE49-F238E27FC236}">
                <a16:creationId xmlns:a16="http://schemas.microsoft.com/office/drawing/2014/main" id="{19093C1A-2705-6FF4-F8E6-B07B0F22118F}"/>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381792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BFFF-A559-BC92-7F52-2FC92433061F}"/>
              </a:ext>
            </a:extLst>
          </p:cNvPr>
          <p:cNvSpPr>
            <a:spLocks noGrp="1"/>
          </p:cNvSpPr>
          <p:nvPr>
            <p:ph type="title"/>
          </p:nvPr>
        </p:nvSpPr>
        <p:spPr>
          <a:xfrm>
            <a:off x="838200" y="365125"/>
            <a:ext cx="10515600" cy="5720399"/>
          </a:xfrm>
        </p:spPr>
        <p:txBody>
          <a:bodyPr>
            <a:normAutofit/>
          </a:bodyPr>
          <a:lstStyle/>
          <a:p>
            <a:r>
              <a:rPr lang="en-US" kern="0" dirty="0">
                <a:solidFill>
                  <a:srgbClr val="000000"/>
                </a:solidFill>
                <a:effectLst/>
                <a:highlight>
                  <a:srgbClr val="00FF00"/>
                </a:highlight>
                <a:latin typeface="Times New Roman" panose="02020603050405020304" pitchFamily="18" charset="0"/>
                <a:ea typeface="Times New Roman" panose="02020603050405020304" pitchFamily="18" charset="0"/>
              </a:rPr>
              <a:t>Romans 5:3-5 read, “Not only so, but we also rejoice in our sufferings, because we know that suffering produces perseverance; perseverance, character, and character, hope. And hope does not disappoint us, because God has poured out his love into our hearts, by the Holy  Spirit, whom he has given us.”</a:t>
            </a:r>
            <a:r>
              <a:rPr lang="en-US" kern="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571193C3-A20D-F06C-BD76-D18167A4B518}"/>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338753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C817-395B-12DE-71A9-0D00396D8CB5}"/>
              </a:ext>
            </a:extLst>
          </p:cNvPr>
          <p:cNvSpPr>
            <a:spLocks noGrp="1"/>
          </p:cNvSpPr>
          <p:nvPr>
            <p:ph type="title"/>
          </p:nvPr>
        </p:nvSpPr>
        <p:spPr>
          <a:xfrm>
            <a:off x="838200" y="237693"/>
            <a:ext cx="10515600" cy="5847832"/>
          </a:xfrm>
        </p:spPr>
        <p:txBody>
          <a:bodyPr>
            <a:normAutofit fontScale="90000"/>
          </a:bodyPr>
          <a:lstStyle/>
          <a:p>
            <a:br>
              <a:rPr lang="en-US" sz="4000" b="1" i="0" baseline="30000" dirty="0">
                <a:solidFill>
                  <a:srgbClr val="000000"/>
                </a:solidFill>
                <a:effectLst/>
                <a:latin typeface="system-ui"/>
              </a:rPr>
            </a:br>
            <a:r>
              <a:rPr lang="en-US" sz="4000" b="1" i="0" baseline="30000" dirty="0">
                <a:solidFill>
                  <a:srgbClr val="000000"/>
                </a:solidFill>
                <a:effectLst/>
                <a:latin typeface="system-ui"/>
              </a:rPr>
              <a:t>15 </a:t>
            </a:r>
            <a:r>
              <a:rPr lang="en-US" sz="4000" b="0" i="0" dirty="0">
                <a:solidFill>
                  <a:srgbClr val="000000"/>
                </a:solidFill>
                <a:effectLst/>
                <a:latin typeface="system-ui"/>
              </a:rPr>
              <a:t>who killed the Lord Jesus and the prophets and also drove us out. They displease God and are hostile to everyone </a:t>
            </a:r>
            <a:br>
              <a:rPr lang="en-US" sz="4000" b="0" i="0" dirty="0">
                <a:solidFill>
                  <a:srgbClr val="000000"/>
                </a:solidFill>
                <a:effectLst/>
                <a:latin typeface="system-ui"/>
              </a:rPr>
            </a:br>
            <a:r>
              <a:rPr lang="en-US" sz="4000" b="1" i="0" baseline="30000" dirty="0">
                <a:solidFill>
                  <a:srgbClr val="000000"/>
                </a:solidFill>
                <a:effectLst/>
                <a:latin typeface="system-ui"/>
              </a:rPr>
              <a:t>16 </a:t>
            </a:r>
            <a:r>
              <a:rPr lang="en-US" sz="4000" b="0" i="0" dirty="0">
                <a:solidFill>
                  <a:srgbClr val="000000"/>
                </a:solidFill>
                <a:effectLst/>
                <a:latin typeface="system-ui"/>
              </a:rPr>
              <a:t>in their effort to keep us from speaking to the Gentiles so that they may be saved. In this way they always heap up their sins to the limit. The wrath of God has come upon them at last.</a:t>
            </a:r>
            <a:br>
              <a:rPr lang="en-US" sz="4000" b="1" i="0" dirty="0">
                <a:solidFill>
                  <a:srgbClr val="000000"/>
                </a:solidFill>
                <a:effectLst/>
                <a:latin typeface="system-ui"/>
              </a:rPr>
            </a:br>
            <a:r>
              <a:rPr lang="en-US" sz="4000" b="1" i="0" baseline="30000" dirty="0">
                <a:solidFill>
                  <a:srgbClr val="000000"/>
                </a:solidFill>
                <a:effectLst/>
                <a:latin typeface="system-ui"/>
              </a:rPr>
              <a:t>17 </a:t>
            </a:r>
            <a:r>
              <a:rPr lang="en-US" sz="4000" b="0" i="0" dirty="0">
                <a:solidFill>
                  <a:srgbClr val="000000"/>
                </a:solidFill>
                <a:effectLst/>
                <a:latin typeface="system-ui"/>
              </a:rPr>
              <a:t>But, brothers and sisters, when we were orphaned by being separated from you for a short time (in person, not in thought), out of our intense longing we made every effort to see you. </a:t>
            </a:r>
            <a:br>
              <a:rPr lang="en-US" b="0" i="0" dirty="0">
                <a:solidFill>
                  <a:srgbClr val="000000"/>
                </a:solidFill>
                <a:effectLst/>
                <a:latin typeface="system-ui"/>
              </a:rPr>
            </a:br>
            <a:endParaRPr lang="en-US" dirty="0"/>
          </a:p>
        </p:txBody>
      </p:sp>
      <p:sp>
        <p:nvSpPr>
          <p:cNvPr id="3" name="Content Placeholder 2">
            <a:extLst>
              <a:ext uri="{FF2B5EF4-FFF2-40B4-BE49-F238E27FC236}">
                <a16:creationId xmlns:a16="http://schemas.microsoft.com/office/drawing/2014/main" id="{F07BDAE8-E017-B58D-FCD7-C90B22D1455F}"/>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582738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00CE-5405-98C1-576F-8FF6C46025DC}"/>
              </a:ext>
            </a:extLst>
          </p:cNvPr>
          <p:cNvSpPr>
            <a:spLocks noGrp="1"/>
          </p:cNvSpPr>
          <p:nvPr>
            <p:ph type="title"/>
          </p:nvPr>
        </p:nvSpPr>
        <p:spPr>
          <a:xfrm>
            <a:off x="838200" y="365125"/>
            <a:ext cx="10515600" cy="5757818"/>
          </a:xfrm>
        </p:spPr>
        <p:txBody>
          <a:bodyPr>
            <a:normAutofit/>
          </a:bodyPr>
          <a:lstStyle/>
          <a:p>
            <a:r>
              <a:rPr lang="en-US" kern="1800" dirty="0">
                <a:solidFill>
                  <a:srgbClr val="000000"/>
                </a:solidFill>
                <a:effectLst/>
                <a:highlight>
                  <a:srgbClr val="FFFF00"/>
                </a:highlight>
                <a:latin typeface="Times New Roman" panose="02020603050405020304" pitchFamily="18" charset="0"/>
                <a:ea typeface="Times New Roman" panose="02020603050405020304" pitchFamily="18" charset="0"/>
              </a:rPr>
              <a:t>Look at verses 15-16. “</a:t>
            </a:r>
            <a:r>
              <a:rPr lang="en-US" b="1"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15 </a:t>
            </a:r>
            <a:r>
              <a:rPr lang="en-US" kern="0" dirty="0">
                <a:solidFill>
                  <a:srgbClr val="000000"/>
                </a:solidFill>
                <a:effectLst/>
                <a:highlight>
                  <a:srgbClr val="FFFF00"/>
                </a:highlight>
                <a:latin typeface="Times New Roman" panose="02020603050405020304" pitchFamily="18" charset="0"/>
                <a:ea typeface="Times New Roman" panose="02020603050405020304" pitchFamily="18" charset="0"/>
              </a:rPr>
              <a:t>who killed the Lord Jesus and the prophets and also drove us out. They displease God and are hostile to everyone </a:t>
            </a:r>
            <a:r>
              <a:rPr lang="en-US" b="1"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16 </a:t>
            </a:r>
            <a:r>
              <a:rPr lang="en-US" kern="0" dirty="0">
                <a:solidFill>
                  <a:srgbClr val="000000"/>
                </a:solidFill>
                <a:effectLst/>
                <a:highlight>
                  <a:srgbClr val="FFFF00"/>
                </a:highlight>
                <a:latin typeface="Times New Roman" panose="02020603050405020304" pitchFamily="18" charset="0"/>
                <a:ea typeface="Times New Roman" panose="02020603050405020304" pitchFamily="18" charset="0"/>
              </a:rPr>
              <a:t>in their effort to keep us from speaking to the Gentiles so that they may be saved. In this way they always heap up their sins to the limit. The wrath of God has come upon them at last.</a:t>
            </a:r>
            <a:r>
              <a:rPr lang="en-US"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[a]”</a:t>
            </a:r>
            <a:r>
              <a:rPr lang="en-US" kern="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F99EF008-CB83-FD4A-2457-C94202D55405}"/>
              </a:ext>
            </a:extLst>
          </p:cNvPr>
          <p:cNvSpPr>
            <a:spLocks noGrp="1"/>
          </p:cNvSpPr>
          <p:nvPr>
            <p:ph idx="1"/>
          </p:nvPr>
        </p:nvSpPr>
        <p:spPr>
          <a:xfrm>
            <a:off x="838200" y="6122943"/>
            <a:ext cx="10515600" cy="54019"/>
          </a:xfrm>
        </p:spPr>
        <p:txBody>
          <a:bodyPr>
            <a:normAutofit fontScale="25000" lnSpcReduction="20000"/>
          </a:bodyPr>
          <a:lstStyle/>
          <a:p>
            <a:endParaRPr lang="en-US" dirty="0"/>
          </a:p>
        </p:txBody>
      </p:sp>
    </p:spTree>
    <p:extLst>
      <p:ext uri="{BB962C8B-B14F-4D97-AF65-F5344CB8AC3E}">
        <p14:creationId xmlns:p14="http://schemas.microsoft.com/office/powerpoint/2010/main" val="251211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42705-6C7B-0F2B-2817-4D49DFDC5FB4}"/>
              </a:ext>
            </a:extLst>
          </p:cNvPr>
          <p:cNvSpPr>
            <a:spLocks noGrp="1"/>
          </p:cNvSpPr>
          <p:nvPr>
            <p:ph type="title"/>
          </p:nvPr>
        </p:nvSpPr>
        <p:spPr>
          <a:xfrm>
            <a:off x="838200" y="365125"/>
            <a:ext cx="10515600" cy="5717403"/>
          </a:xfrm>
        </p:spPr>
        <p:txBody>
          <a:bodyPr>
            <a:normAutofit/>
          </a:bodyPr>
          <a:lstStyle/>
          <a:p>
            <a:r>
              <a:rPr lang="en-US" kern="1800" dirty="0">
                <a:solidFill>
                  <a:srgbClr val="000000"/>
                </a:solidFill>
                <a:effectLst/>
                <a:highlight>
                  <a:srgbClr val="FFFF00"/>
                </a:highlight>
                <a:latin typeface="Times New Roman" panose="02020603050405020304" pitchFamily="18" charset="0"/>
                <a:ea typeface="Times New Roman" panose="02020603050405020304" pitchFamily="18" charset="0"/>
              </a:rPr>
              <a:t>Look at verse 17-18. “</a:t>
            </a:r>
            <a:r>
              <a:rPr lang="en-US" b="1"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17 </a:t>
            </a:r>
            <a:r>
              <a:rPr lang="en-US" kern="0" dirty="0">
                <a:solidFill>
                  <a:srgbClr val="000000"/>
                </a:solidFill>
                <a:effectLst/>
                <a:highlight>
                  <a:srgbClr val="FFFF00"/>
                </a:highlight>
                <a:latin typeface="Times New Roman" panose="02020603050405020304" pitchFamily="18" charset="0"/>
                <a:ea typeface="Times New Roman" panose="02020603050405020304" pitchFamily="18" charset="0"/>
              </a:rPr>
              <a:t>But, brothers and sisters, when we were orphaned by being separated from you for a short time (in person, not in thought), out of our intense longing we made every effort to see you. </a:t>
            </a:r>
            <a:r>
              <a:rPr lang="en-US" b="1"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18 </a:t>
            </a:r>
            <a:r>
              <a:rPr lang="en-US" kern="0" dirty="0">
                <a:solidFill>
                  <a:srgbClr val="000000"/>
                </a:solidFill>
                <a:effectLst/>
                <a:highlight>
                  <a:srgbClr val="FFFF00"/>
                </a:highlight>
                <a:latin typeface="Times New Roman" panose="02020603050405020304" pitchFamily="18" charset="0"/>
                <a:ea typeface="Times New Roman" panose="02020603050405020304" pitchFamily="18" charset="0"/>
              </a:rPr>
              <a:t>For we wanted to come to you—certainly I, Paul, did, again and again—but Satan blocked our way.”</a:t>
            </a:r>
            <a:r>
              <a:rPr lang="en-US" kern="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3DA93D3F-30C4-7FA1-429C-C43E08127804}"/>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03246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0DCD-27A7-FE43-4762-DA75D73F0997}"/>
              </a:ext>
            </a:extLst>
          </p:cNvPr>
          <p:cNvSpPr>
            <a:spLocks noGrp="1"/>
          </p:cNvSpPr>
          <p:nvPr>
            <p:ph type="title"/>
          </p:nvPr>
        </p:nvSpPr>
        <p:spPr>
          <a:xfrm>
            <a:off x="838200" y="365125"/>
            <a:ext cx="10515600" cy="5766118"/>
          </a:xfrm>
        </p:spPr>
        <p:txBody>
          <a:bodyPr/>
          <a:lstStyle/>
          <a:p>
            <a:endParaRPr lang="en-US" dirty="0"/>
          </a:p>
        </p:txBody>
      </p:sp>
      <p:pic>
        <p:nvPicPr>
          <p:cNvPr id="5" name="Content Placeholder 4">
            <a:extLst>
              <a:ext uri="{FF2B5EF4-FFF2-40B4-BE49-F238E27FC236}">
                <a16:creationId xmlns:a16="http://schemas.microsoft.com/office/drawing/2014/main" id="{EADF7B11-92D9-1F57-28FD-E4FD0337A3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3910" y="6130925"/>
            <a:ext cx="64179" cy="46038"/>
          </a:xfrm>
        </p:spPr>
      </p:pic>
      <p:pic>
        <p:nvPicPr>
          <p:cNvPr id="7" name="Picture 6">
            <a:extLst>
              <a:ext uri="{FF2B5EF4-FFF2-40B4-BE49-F238E27FC236}">
                <a16:creationId xmlns:a16="http://schemas.microsoft.com/office/drawing/2014/main" id="{C1DEE409-2ABD-1BDD-1964-21895D0A3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985" y="382270"/>
            <a:ext cx="10326152" cy="5766118"/>
          </a:xfrm>
          <a:prstGeom prst="rect">
            <a:avLst/>
          </a:prstGeom>
        </p:spPr>
      </p:pic>
    </p:spTree>
    <p:extLst>
      <p:ext uri="{BB962C8B-B14F-4D97-AF65-F5344CB8AC3E}">
        <p14:creationId xmlns:p14="http://schemas.microsoft.com/office/powerpoint/2010/main" val="1864744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EACF-C172-D9CC-2C5A-5D5968705F25}"/>
              </a:ext>
            </a:extLst>
          </p:cNvPr>
          <p:cNvSpPr>
            <a:spLocks noGrp="1"/>
          </p:cNvSpPr>
          <p:nvPr>
            <p:ph type="title"/>
          </p:nvPr>
        </p:nvSpPr>
        <p:spPr>
          <a:xfrm>
            <a:off x="838200" y="365125"/>
            <a:ext cx="10397301" cy="5766118"/>
          </a:xfrm>
        </p:spPr>
        <p:txBody>
          <a:bodyPr/>
          <a:lstStyle/>
          <a:p>
            <a:endParaRPr lang="en-US" dirty="0"/>
          </a:p>
        </p:txBody>
      </p:sp>
      <p:sp>
        <p:nvSpPr>
          <p:cNvPr id="3" name="Content Placeholder 2">
            <a:extLst>
              <a:ext uri="{FF2B5EF4-FFF2-40B4-BE49-F238E27FC236}">
                <a16:creationId xmlns:a16="http://schemas.microsoft.com/office/drawing/2014/main" id="{4D56959B-2A5C-0ED5-7695-D00785475186}"/>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pic>
        <p:nvPicPr>
          <p:cNvPr id="1026" name="Picture 2" descr="Don't Leave Me: Separation Anxiety in Pets | Taste of the Wild">
            <a:extLst>
              <a:ext uri="{FF2B5EF4-FFF2-40B4-BE49-F238E27FC236}">
                <a16:creationId xmlns:a16="http://schemas.microsoft.com/office/drawing/2014/main" id="{6288091E-F24C-B7DF-2F23-B2FFF7529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8625"/>
            <a:ext cx="11301414"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467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B9F4-195D-079D-F3C8-AAF4BB0EEF79}"/>
              </a:ext>
            </a:extLst>
          </p:cNvPr>
          <p:cNvSpPr>
            <a:spLocks noGrp="1"/>
          </p:cNvSpPr>
          <p:nvPr>
            <p:ph type="title"/>
          </p:nvPr>
        </p:nvSpPr>
        <p:spPr>
          <a:xfrm>
            <a:off x="838200" y="365125"/>
            <a:ext cx="10515600" cy="5766118"/>
          </a:xfrm>
        </p:spPr>
        <p:txBody>
          <a:bodyPr/>
          <a:lstStyle/>
          <a:p>
            <a:endParaRPr lang="en-US" dirty="0"/>
          </a:p>
        </p:txBody>
      </p:sp>
      <p:sp>
        <p:nvSpPr>
          <p:cNvPr id="3" name="Content Placeholder 2">
            <a:extLst>
              <a:ext uri="{FF2B5EF4-FFF2-40B4-BE49-F238E27FC236}">
                <a16:creationId xmlns:a16="http://schemas.microsoft.com/office/drawing/2014/main" id="{79760B6A-65F1-4EC8-41E8-259C50B73581}"/>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pic>
        <p:nvPicPr>
          <p:cNvPr id="4" name="Picture 3">
            <a:extLst>
              <a:ext uri="{FF2B5EF4-FFF2-40B4-BE49-F238E27FC236}">
                <a16:creationId xmlns:a16="http://schemas.microsoft.com/office/drawing/2014/main" id="{BE72F06A-FFE0-7622-A18E-6625CCC09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56" y="2015723"/>
            <a:ext cx="11443288" cy="2078708"/>
          </a:xfrm>
          <a:prstGeom prst="rect">
            <a:avLst/>
          </a:prstGeom>
        </p:spPr>
      </p:pic>
      <p:pic>
        <p:nvPicPr>
          <p:cNvPr id="5" name="Picture 4">
            <a:extLst>
              <a:ext uri="{FF2B5EF4-FFF2-40B4-BE49-F238E27FC236}">
                <a16:creationId xmlns:a16="http://schemas.microsoft.com/office/drawing/2014/main" id="{53135205-0DB3-F48C-14FD-7C43EC5CF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56" y="65675"/>
            <a:ext cx="11443288" cy="1950047"/>
          </a:xfrm>
          <a:prstGeom prst="rect">
            <a:avLst/>
          </a:prstGeom>
        </p:spPr>
      </p:pic>
      <p:pic>
        <p:nvPicPr>
          <p:cNvPr id="6" name="Picture 5">
            <a:extLst>
              <a:ext uri="{FF2B5EF4-FFF2-40B4-BE49-F238E27FC236}">
                <a16:creationId xmlns:a16="http://schemas.microsoft.com/office/drawing/2014/main" id="{286F26D0-1FA7-7FEE-21BE-6963612A2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56" y="4094432"/>
            <a:ext cx="11443288" cy="2763568"/>
          </a:xfrm>
          <a:prstGeom prst="rect">
            <a:avLst/>
          </a:prstGeom>
        </p:spPr>
      </p:pic>
    </p:spTree>
    <p:extLst>
      <p:ext uri="{BB962C8B-B14F-4D97-AF65-F5344CB8AC3E}">
        <p14:creationId xmlns:p14="http://schemas.microsoft.com/office/powerpoint/2010/main" val="2743782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90E3-2AE5-F67E-8877-E2F621082D3A}"/>
              </a:ext>
            </a:extLst>
          </p:cNvPr>
          <p:cNvSpPr>
            <a:spLocks noGrp="1"/>
          </p:cNvSpPr>
          <p:nvPr>
            <p:ph type="title"/>
          </p:nvPr>
        </p:nvSpPr>
        <p:spPr>
          <a:xfrm>
            <a:off x="838200" y="365125"/>
            <a:ext cx="10515600" cy="5766118"/>
          </a:xfrm>
        </p:spPr>
        <p:txBody>
          <a:bodyPr>
            <a:normAutofit/>
          </a:bodyPr>
          <a:lstStyle/>
          <a:p>
            <a:r>
              <a:rPr lang="en-US" kern="1800" dirty="0">
                <a:solidFill>
                  <a:srgbClr val="000000"/>
                </a:solidFill>
                <a:effectLst/>
                <a:highlight>
                  <a:srgbClr val="00FF00"/>
                </a:highlight>
                <a:latin typeface="Times New Roman" panose="02020603050405020304" pitchFamily="18" charset="0"/>
                <a:ea typeface="Times New Roman" panose="02020603050405020304" pitchFamily="18" charset="0"/>
              </a:rPr>
              <a:t>First Corinthians 10:13 reads, “No temptation has seized you except what is common to man. And God is faithful; he will not let you be tempted beyond what you can bear. But when you are tempted, he will also provide a way out so that you can stand under it.”</a:t>
            </a:r>
            <a:r>
              <a:rPr lang="en-US" kern="180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A9E65920-F3B0-5AC8-3939-7A7171B93758}"/>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71270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63D81-60F9-B199-5A8B-B0C4883C5F54}"/>
              </a:ext>
            </a:extLst>
          </p:cNvPr>
          <p:cNvSpPr>
            <a:spLocks noGrp="1"/>
          </p:cNvSpPr>
          <p:nvPr>
            <p:ph type="title"/>
          </p:nvPr>
        </p:nvSpPr>
        <p:spPr>
          <a:xfrm>
            <a:off x="838200" y="365125"/>
            <a:ext cx="10515600" cy="5717403"/>
          </a:xfrm>
        </p:spPr>
        <p:txBody>
          <a:bodyPr/>
          <a:lstStyle/>
          <a:p>
            <a:endParaRPr lang="en-US" dirty="0"/>
          </a:p>
        </p:txBody>
      </p:sp>
      <p:pic>
        <p:nvPicPr>
          <p:cNvPr id="5" name="Content Placeholder 4">
            <a:extLst>
              <a:ext uri="{FF2B5EF4-FFF2-40B4-BE49-F238E27FC236}">
                <a16:creationId xmlns:a16="http://schemas.microsoft.com/office/drawing/2014/main" id="{F1D83290-3F16-F8BC-92CC-DDE7327F9C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6129" y="6130925"/>
            <a:ext cx="79741" cy="46038"/>
          </a:xfrm>
        </p:spPr>
      </p:pic>
      <p:pic>
        <p:nvPicPr>
          <p:cNvPr id="7" name="Picture 6">
            <a:extLst>
              <a:ext uri="{FF2B5EF4-FFF2-40B4-BE49-F238E27FC236}">
                <a16:creationId xmlns:a16="http://schemas.microsoft.com/office/drawing/2014/main" id="{FE932F81-5163-BA60-D493-EAF424AD5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5883"/>
            <a:ext cx="10796403" cy="3698015"/>
          </a:xfrm>
          <a:prstGeom prst="rect">
            <a:avLst/>
          </a:prstGeom>
        </p:spPr>
      </p:pic>
      <p:pic>
        <p:nvPicPr>
          <p:cNvPr id="9" name="Picture 8">
            <a:extLst>
              <a:ext uri="{FF2B5EF4-FFF2-40B4-BE49-F238E27FC236}">
                <a16:creationId xmlns:a16="http://schemas.microsoft.com/office/drawing/2014/main" id="{6BE02DBA-2C06-05BE-1909-887DFBE0F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191" y="3637392"/>
            <a:ext cx="10740412" cy="2725114"/>
          </a:xfrm>
          <a:prstGeom prst="rect">
            <a:avLst/>
          </a:prstGeom>
        </p:spPr>
      </p:pic>
    </p:spTree>
    <p:extLst>
      <p:ext uri="{BB962C8B-B14F-4D97-AF65-F5344CB8AC3E}">
        <p14:creationId xmlns:p14="http://schemas.microsoft.com/office/powerpoint/2010/main" val="4000060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BD08-7DE6-6B46-FBB3-E644B9379439}"/>
              </a:ext>
            </a:extLst>
          </p:cNvPr>
          <p:cNvSpPr>
            <a:spLocks noGrp="1"/>
          </p:cNvSpPr>
          <p:nvPr>
            <p:ph type="title"/>
          </p:nvPr>
        </p:nvSpPr>
        <p:spPr>
          <a:xfrm>
            <a:off x="838200" y="365125"/>
            <a:ext cx="10515600" cy="5720399"/>
          </a:xfrm>
        </p:spPr>
        <p:txBody>
          <a:bodyPr>
            <a:normAutofit/>
          </a:bodyPr>
          <a:lstStyle/>
          <a:p>
            <a:r>
              <a:rPr lang="en-US" sz="4800" kern="1800" dirty="0">
                <a:solidFill>
                  <a:srgbClr val="000000"/>
                </a:solidFill>
                <a:effectLst/>
                <a:highlight>
                  <a:srgbClr val="FFFF00"/>
                </a:highlight>
                <a:latin typeface="Times New Roman" panose="02020603050405020304" pitchFamily="18" charset="0"/>
                <a:ea typeface="Times New Roman" panose="02020603050405020304" pitchFamily="18" charset="0"/>
              </a:rPr>
              <a:t>Look at verses 19-20. “</a:t>
            </a:r>
            <a:r>
              <a:rPr lang="en-US" sz="4800" b="1"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19 </a:t>
            </a:r>
            <a:r>
              <a:rPr lang="en-US" sz="4800" kern="0" dirty="0">
                <a:solidFill>
                  <a:srgbClr val="000000"/>
                </a:solidFill>
                <a:effectLst/>
                <a:highlight>
                  <a:srgbClr val="FFFF00"/>
                </a:highlight>
                <a:latin typeface="Times New Roman" panose="02020603050405020304" pitchFamily="18" charset="0"/>
                <a:ea typeface="Times New Roman" panose="02020603050405020304" pitchFamily="18" charset="0"/>
              </a:rPr>
              <a:t>For what is our hope, our joy, or the crown in which we will glory in the presence of our Lord Jesus when he comes? Is it not you? </a:t>
            </a:r>
            <a:r>
              <a:rPr lang="en-US" sz="4800" b="1"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20 </a:t>
            </a:r>
            <a:r>
              <a:rPr lang="en-US" sz="4800" kern="0" dirty="0">
                <a:solidFill>
                  <a:srgbClr val="000000"/>
                </a:solidFill>
                <a:effectLst/>
                <a:highlight>
                  <a:srgbClr val="FFFF00"/>
                </a:highlight>
                <a:latin typeface="Times New Roman" panose="02020603050405020304" pitchFamily="18" charset="0"/>
                <a:ea typeface="Times New Roman" panose="02020603050405020304" pitchFamily="18" charset="0"/>
              </a:rPr>
              <a:t>Indeed, you are our glory and joy.”</a:t>
            </a:r>
            <a:r>
              <a:rPr lang="en-US" sz="4800" kern="0" dirty="0">
                <a:solidFill>
                  <a:srgbClr val="000000"/>
                </a:solidFill>
                <a:effectLst/>
                <a:latin typeface="Times New Roman" panose="02020603050405020304" pitchFamily="18" charset="0"/>
                <a:ea typeface="Times New Roman" panose="02020603050405020304" pitchFamily="18" charset="0"/>
              </a:rPr>
              <a:t> </a:t>
            </a:r>
            <a:endParaRPr lang="en-US" sz="4800" dirty="0"/>
          </a:p>
        </p:txBody>
      </p:sp>
      <p:sp>
        <p:nvSpPr>
          <p:cNvPr id="3" name="Content Placeholder 2">
            <a:extLst>
              <a:ext uri="{FF2B5EF4-FFF2-40B4-BE49-F238E27FC236}">
                <a16:creationId xmlns:a16="http://schemas.microsoft.com/office/drawing/2014/main" id="{AFBD54D8-183A-DCE1-2F19-BD653D3224E4}"/>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81615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06E87-CD60-E046-A224-53FDE8CC1662}"/>
              </a:ext>
            </a:extLst>
          </p:cNvPr>
          <p:cNvSpPr>
            <a:spLocks noGrp="1"/>
          </p:cNvSpPr>
          <p:nvPr>
            <p:ph type="title"/>
          </p:nvPr>
        </p:nvSpPr>
        <p:spPr>
          <a:xfrm>
            <a:off x="838200" y="365125"/>
            <a:ext cx="10515600" cy="5702247"/>
          </a:xfrm>
        </p:spPr>
        <p:txBody>
          <a:bodyPr>
            <a:normAutofit/>
          </a:bodyPr>
          <a:lstStyle/>
          <a:p>
            <a:r>
              <a:rPr lang="en-US" sz="5400" kern="0" dirty="0">
                <a:solidFill>
                  <a:srgbClr val="000000"/>
                </a:solidFill>
                <a:effectLst/>
                <a:highlight>
                  <a:srgbClr val="00FF00"/>
                </a:highlight>
                <a:latin typeface="Times New Roman" panose="02020603050405020304" pitchFamily="18" charset="0"/>
                <a:ea typeface="Times New Roman" panose="02020603050405020304" pitchFamily="18" charset="0"/>
              </a:rPr>
              <a:t>Luke 15:10, “In the same way, I tell you, there is rejoicing in the presence of the angels of God over one sinner who repents.”</a:t>
            </a:r>
            <a:r>
              <a:rPr lang="en-US" sz="5400" kern="0" dirty="0">
                <a:solidFill>
                  <a:srgbClr val="000000"/>
                </a:solidFill>
                <a:effectLst/>
                <a:latin typeface="Times New Roman" panose="02020603050405020304" pitchFamily="18" charset="0"/>
                <a:ea typeface="Times New Roman" panose="02020603050405020304" pitchFamily="18" charset="0"/>
              </a:rPr>
              <a:t> </a:t>
            </a:r>
            <a:endParaRPr lang="en-US" sz="5400" dirty="0"/>
          </a:p>
        </p:txBody>
      </p:sp>
      <p:sp>
        <p:nvSpPr>
          <p:cNvPr id="3" name="Content Placeholder 2">
            <a:extLst>
              <a:ext uri="{FF2B5EF4-FFF2-40B4-BE49-F238E27FC236}">
                <a16:creationId xmlns:a16="http://schemas.microsoft.com/office/drawing/2014/main" id="{283FF3DC-38E3-6F4F-2956-61F2FE849B39}"/>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540515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C17F-CD05-5FA4-7368-A68649064959}"/>
              </a:ext>
            </a:extLst>
          </p:cNvPr>
          <p:cNvSpPr>
            <a:spLocks noGrp="1"/>
          </p:cNvSpPr>
          <p:nvPr>
            <p:ph type="title"/>
          </p:nvPr>
        </p:nvSpPr>
        <p:spPr>
          <a:xfrm>
            <a:off x="838200" y="365125"/>
            <a:ext cx="10515600" cy="5766118"/>
          </a:xfrm>
        </p:spPr>
        <p:txBody>
          <a:bodyPr>
            <a:normAutofit/>
          </a:bodyPr>
          <a:lstStyle/>
          <a:p>
            <a:r>
              <a:rPr lang="en-US" sz="5400" kern="0" dirty="0">
                <a:solidFill>
                  <a:srgbClr val="000000"/>
                </a:solidFill>
                <a:effectLst/>
                <a:highlight>
                  <a:srgbClr val="00FF00"/>
                </a:highlight>
                <a:latin typeface="Times New Roman" panose="02020603050405020304" pitchFamily="18" charset="0"/>
                <a:ea typeface="Times New Roman" panose="02020603050405020304" pitchFamily="18" charset="0"/>
              </a:rPr>
              <a:t>2 Corinthians 1:14, “…as you have understood us in part, you can boast of us just as we will boast of you in the day of the Lord Jesus.”</a:t>
            </a:r>
            <a:r>
              <a:rPr lang="en-US" sz="5400" kern="0" dirty="0">
                <a:solidFill>
                  <a:srgbClr val="000000"/>
                </a:solidFill>
                <a:effectLst/>
                <a:latin typeface="Times New Roman" panose="02020603050405020304" pitchFamily="18" charset="0"/>
                <a:ea typeface="Times New Roman" panose="02020603050405020304" pitchFamily="18" charset="0"/>
              </a:rPr>
              <a:t> </a:t>
            </a:r>
            <a:endParaRPr lang="en-US" sz="5400" dirty="0"/>
          </a:p>
        </p:txBody>
      </p:sp>
      <p:sp>
        <p:nvSpPr>
          <p:cNvPr id="3" name="Content Placeholder 2">
            <a:extLst>
              <a:ext uri="{FF2B5EF4-FFF2-40B4-BE49-F238E27FC236}">
                <a16:creationId xmlns:a16="http://schemas.microsoft.com/office/drawing/2014/main" id="{F9A02160-011E-1E59-0913-F65F9BB0FF97}"/>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437958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5472-B729-17F1-F048-890DD3937FE5}"/>
              </a:ext>
            </a:extLst>
          </p:cNvPr>
          <p:cNvSpPr>
            <a:spLocks noGrp="1"/>
          </p:cNvSpPr>
          <p:nvPr>
            <p:ph type="title"/>
          </p:nvPr>
        </p:nvSpPr>
        <p:spPr>
          <a:xfrm>
            <a:off x="838200" y="365125"/>
            <a:ext cx="10515600" cy="5752766"/>
          </a:xfrm>
        </p:spPr>
        <p:txBody>
          <a:bodyPr/>
          <a:lstStyle/>
          <a:p>
            <a:r>
              <a:rPr lang="en-US" b="1" i="0" baseline="30000" dirty="0">
                <a:solidFill>
                  <a:srgbClr val="000000"/>
                </a:solidFill>
                <a:effectLst/>
                <a:latin typeface="system-ui"/>
              </a:rPr>
              <a:t>18 </a:t>
            </a:r>
            <a:r>
              <a:rPr lang="en-US" b="0" i="0" dirty="0">
                <a:solidFill>
                  <a:srgbClr val="000000"/>
                </a:solidFill>
                <a:effectLst/>
                <a:latin typeface="system-ui"/>
              </a:rPr>
              <a:t>For we wanted to come to you—certainly I, Paul, did, again and again—but Satan blocked our way. </a:t>
            </a:r>
            <a:br>
              <a:rPr lang="en-US" b="0" i="0" dirty="0">
                <a:solidFill>
                  <a:srgbClr val="000000"/>
                </a:solidFill>
                <a:effectLst/>
                <a:latin typeface="system-ui"/>
              </a:rPr>
            </a:br>
            <a:r>
              <a:rPr lang="en-US" b="1" i="0" baseline="30000" dirty="0">
                <a:solidFill>
                  <a:srgbClr val="000000"/>
                </a:solidFill>
                <a:effectLst/>
                <a:latin typeface="system-ui"/>
              </a:rPr>
              <a:t>19 </a:t>
            </a:r>
            <a:r>
              <a:rPr lang="en-US" b="0" i="0" dirty="0">
                <a:solidFill>
                  <a:srgbClr val="000000"/>
                </a:solidFill>
                <a:effectLst/>
                <a:latin typeface="system-ui"/>
              </a:rPr>
              <a:t>For what is our hope, our joy, or the crown in which we will glory in the presence of our Lord Jesus when he comes? Is it not you</a:t>
            </a:r>
            <a:r>
              <a:rPr lang="en-US" b="0" i="0">
                <a:solidFill>
                  <a:srgbClr val="000000"/>
                </a:solidFill>
                <a:effectLst/>
                <a:latin typeface="system-ui"/>
              </a:rPr>
              <a:t>? </a:t>
            </a:r>
            <a:br>
              <a:rPr lang="en-US" b="0" i="0">
                <a:solidFill>
                  <a:srgbClr val="000000"/>
                </a:solidFill>
                <a:effectLst/>
                <a:latin typeface="system-ui"/>
              </a:rPr>
            </a:br>
            <a:r>
              <a:rPr lang="en-US" b="1" i="0" baseline="30000">
                <a:solidFill>
                  <a:srgbClr val="000000"/>
                </a:solidFill>
                <a:effectLst/>
                <a:latin typeface="system-ui"/>
              </a:rPr>
              <a:t>20 </a:t>
            </a:r>
            <a:r>
              <a:rPr lang="en-US" b="0" i="0" dirty="0">
                <a:solidFill>
                  <a:srgbClr val="000000"/>
                </a:solidFill>
                <a:effectLst/>
                <a:latin typeface="system-ui"/>
              </a:rPr>
              <a:t>Indeed, you are our glory and joy.</a:t>
            </a:r>
            <a:endParaRPr lang="en-US" dirty="0"/>
          </a:p>
        </p:txBody>
      </p:sp>
      <p:sp>
        <p:nvSpPr>
          <p:cNvPr id="3" name="Content Placeholder 2">
            <a:extLst>
              <a:ext uri="{FF2B5EF4-FFF2-40B4-BE49-F238E27FC236}">
                <a16:creationId xmlns:a16="http://schemas.microsoft.com/office/drawing/2014/main" id="{5FEBC849-2ED9-CA94-1ADE-6CA8357007C8}"/>
              </a:ext>
            </a:extLst>
          </p:cNvPr>
          <p:cNvSpPr>
            <a:spLocks noGrp="1"/>
          </p:cNvSpPr>
          <p:nvPr>
            <p:ph idx="1"/>
          </p:nvPr>
        </p:nvSpPr>
        <p:spPr>
          <a:xfrm>
            <a:off x="838200" y="6117891"/>
            <a:ext cx="10515600" cy="59071"/>
          </a:xfrm>
        </p:spPr>
        <p:txBody>
          <a:bodyPr>
            <a:normAutofit fontScale="25000" lnSpcReduction="20000"/>
          </a:bodyPr>
          <a:lstStyle/>
          <a:p>
            <a:endParaRPr lang="en-US" dirty="0"/>
          </a:p>
        </p:txBody>
      </p:sp>
    </p:spTree>
    <p:extLst>
      <p:ext uri="{BB962C8B-B14F-4D97-AF65-F5344CB8AC3E}">
        <p14:creationId xmlns:p14="http://schemas.microsoft.com/office/powerpoint/2010/main" val="179909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15D3-2B6C-5690-D554-F5DE550C0ACE}"/>
              </a:ext>
            </a:extLst>
          </p:cNvPr>
          <p:cNvSpPr>
            <a:spLocks noGrp="1"/>
          </p:cNvSpPr>
          <p:nvPr>
            <p:ph type="title"/>
          </p:nvPr>
        </p:nvSpPr>
        <p:spPr>
          <a:xfrm>
            <a:off x="838200" y="365125"/>
            <a:ext cx="10515600" cy="5766118"/>
          </a:xfrm>
        </p:spPr>
        <p:txBody>
          <a:bodyPr>
            <a:normAutofit fontScale="90000"/>
          </a:bodyPr>
          <a:lstStyle/>
          <a:p>
            <a:pPr marL="0" marR="0">
              <a:lnSpc>
                <a:spcPct val="107000"/>
              </a:lnSpc>
              <a:spcBef>
                <a:spcPts val="0"/>
              </a:spcBef>
              <a:spcAft>
                <a:spcPts val="800"/>
              </a:spcAft>
            </a:pPr>
            <a: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t>        ACCEPT GOD’S WORD AS GOD’S WORD</a:t>
            </a:r>
            <a:br>
              <a:rPr lang="en-US" sz="3600" kern="100" dirty="0">
                <a:effectLst/>
                <a:latin typeface="Times New Roman" panose="02020603050405020304" pitchFamily="18" charset="0"/>
                <a:ea typeface="Calibri" panose="020F0502020204030204" pitchFamily="34" charset="0"/>
                <a:cs typeface="Times New Roman" panose="02020603050405020304" pitchFamily="18" charset="0"/>
              </a:rPr>
            </a:b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Thessalonians 2:13-20</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Key Verse:13:</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 we also thank God continually because, when you received the word of God, which you heard from us, you accepted it not as a human word, but as it actually is, the word of God, which is indeed at work in you who believe.”</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C9CE02E-BA1D-1D14-3B88-F21D7157AC08}"/>
              </a:ext>
            </a:extLst>
          </p:cNvPr>
          <p:cNvSpPr>
            <a:spLocks noGrp="1"/>
          </p:cNvSpPr>
          <p:nvPr>
            <p:ph idx="1"/>
          </p:nvPr>
        </p:nvSpPr>
        <p:spPr>
          <a:xfrm flipV="1">
            <a:off x="838200" y="6176962"/>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5507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DF72-1A16-CBBD-B938-0BDF7C359B1D}"/>
              </a:ext>
            </a:extLst>
          </p:cNvPr>
          <p:cNvSpPr>
            <a:spLocks noGrp="1"/>
          </p:cNvSpPr>
          <p:nvPr>
            <p:ph type="title"/>
          </p:nvPr>
        </p:nvSpPr>
        <p:spPr>
          <a:xfrm>
            <a:off x="838200" y="365125"/>
            <a:ext cx="10515600" cy="5766118"/>
          </a:xfrm>
        </p:spPr>
        <p:txBody>
          <a:bodyPr>
            <a:normAutofit/>
          </a:bodyPr>
          <a:lstStyle/>
          <a:p>
            <a:r>
              <a:rPr lang="en-US" kern="1800" dirty="0">
                <a:solidFill>
                  <a:srgbClr val="000000"/>
                </a:solidFill>
                <a:effectLst/>
                <a:highlight>
                  <a:srgbClr val="FFFF00"/>
                </a:highlight>
                <a:latin typeface="Times New Roman" panose="02020603050405020304" pitchFamily="18" charset="0"/>
                <a:ea typeface="Times New Roman" panose="02020603050405020304" pitchFamily="18" charset="0"/>
              </a:rPr>
              <a:t>Look at verse 13. “</a:t>
            </a:r>
            <a:r>
              <a:rPr lang="en-US" b="1" kern="0" baseline="30000" dirty="0">
                <a:solidFill>
                  <a:srgbClr val="000000"/>
                </a:solidFill>
                <a:effectLst/>
                <a:highlight>
                  <a:srgbClr val="FFFF00"/>
                </a:highlight>
                <a:latin typeface="Times New Roman" panose="02020603050405020304" pitchFamily="18" charset="0"/>
                <a:ea typeface="Times New Roman" panose="02020603050405020304" pitchFamily="18" charset="0"/>
              </a:rPr>
              <a:t>13 </a:t>
            </a:r>
            <a:r>
              <a:rPr lang="en-US" kern="0" dirty="0">
                <a:solidFill>
                  <a:srgbClr val="000000"/>
                </a:solidFill>
                <a:effectLst/>
                <a:highlight>
                  <a:srgbClr val="FFFF00"/>
                </a:highlight>
                <a:latin typeface="Times New Roman" panose="02020603050405020304" pitchFamily="18" charset="0"/>
                <a:ea typeface="Times New Roman" panose="02020603050405020304" pitchFamily="18" charset="0"/>
              </a:rPr>
              <a:t>And we also thank God continually because, when you received the word of God, which you heard from us, you accepted it not as a human word, but as it actually is, the word of God, which is indeed at work in you who believe.”</a:t>
            </a:r>
            <a:r>
              <a:rPr lang="en-US" kern="0"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8933AF20-E421-AE22-18EB-41313615C30B}"/>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3919495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AE35-9552-DCFA-3EAE-CFFB10AF99F6}"/>
              </a:ext>
            </a:extLst>
          </p:cNvPr>
          <p:cNvSpPr>
            <a:spLocks noGrp="1"/>
          </p:cNvSpPr>
          <p:nvPr>
            <p:ph type="title"/>
          </p:nvPr>
        </p:nvSpPr>
        <p:spPr>
          <a:xfrm>
            <a:off x="838200" y="365125"/>
            <a:ext cx="10515600" cy="5712351"/>
          </a:xfrm>
        </p:spPr>
        <p:txBody>
          <a:bodyPr>
            <a:normAutofit/>
          </a:bodyPr>
          <a:lstStyle/>
          <a:p>
            <a:r>
              <a:rPr lang="en-US" dirty="0">
                <a:effectLst/>
                <a:highlight>
                  <a:srgbClr val="00FF00"/>
                </a:highlight>
                <a:latin typeface="Times New Roman" panose="02020603050405020304" pitchFamily="18" charset="0"/>
                <a:ea typeface="Calibri" panose="020F0502020204030204" pitchFamily="34" charset="0"/>
              </a:rPr>
              <a:t>1 Thessalonians 1:2-3, “We always thank God for all of you, mentioning you in our prayers. We continually remember before our God and Father your work produced by faith, your labor prompted by love, and your endurance inspired by hope in our Lord Jesus Christ.”</a:t>
            </a:r>
            <a:r>
              <a:rPr lang="en-US" dirty="0">
                <a:effectLst/>
                <a:latin typeface="Times New Roman" panose="02020603050405020304" pitchFamily="18" charset="0"/>
                <a:ea typeface="Calibri" panose="020F0502020204030204" pitchFamily="34" charset="0"/>
              </a:rPr>
              <a:t> </a:t>
            </a:r>
            <a:endParaRPr lang="en-US" dirty="0"/>
          </a:p>
        </p:txBody>
      </p:sp>
      <p:sp>
        <p:nvSpPr>
          <p:cNvPr id="3" name="Content Placeholder 2">
            <a:extLst>
              <a:ext uri="{FF2B5EF4-FFF2-40B4-BE49-F238E27FC236}">
                <a16:creationId xmlns:a16="http://schemas.microsoft.com/office/drawing/2014/main" id="{FEB3177E-0B26-E091-BCD1-2DF1E2159292}"/>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680464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7D97-2EE9-C41E-F5BB-0E8F401C6FC2}"/>
              </a:ext>
            </a:extLst>
          </p:cNvPr>
          <p:cNvSpPr>
            <a:spLocks noGrp="1"/>
          </p:cNvSpPr>
          <p:nvPr>
            <p:ph type="title"/>
          </p:nvPr>
        </p:nvSpPr>
        <p:spPr>
          <a:xfrm>
            <a:off x="838200" y="365125"/>
            <a:ext cx="10515600" cy="5762870"/>
          </a:xfrm>
        </p:spPr>
        <p:txBody>
          <a:bodyPr>
            <a:normAutofit/>
          </a:bodyPr>
          <a:lstStyle/>
          <a:p>
            <a:r>
              <a:rPr lang="en-US" sz="4800" dirty="0">
                <a:effectLst/>
                <a:highlight>
                  <a:srgbClr val="00FF00"/>
                </a:highlight>
                <a:latin typeface="Times New Roman" panose="02020603050405020304" pitchFamily="18" charset="0"/>
                <a:ea typeface="Calibri" panose="020F0502020204030204" pitchFamily="34" charset="0"/>
              </a:rPr>
              <a:t>Psalm 33:6, “By the word of the Lord were the heavens made, their starry host by the breath of his mouth.”</a:t>
            </a:r>
            <a:r>
              <a:rPr lang="en-US" sz="4800" dirty="0">
                <a:effectLst/>
                <a:latin typeface="Times New Roman" panose="02020603050405020304" pitchFamily="18" charset="0"/>
                <a:ea typeface="Calibri" panose="020F0502020204030204" pitchFamily="34" charset="0"/>
              </a:rPr>
              <a:t> </a:t>
            </a:r>
            <a:endParaRPr lang="en-US" sz="4800" dirty="0"/>
          </a:p>
        </p:txBody>
      </p:sp>
      <p:sp>
        <p:nvSpPr>
          <p:cNvPr id="3" name="Content Placeholder 2">
            <a:extLst>
              <a:ext uri="{FF2B5EF4-FFF2-40B4-BE49-F238E27FC236}">
                <a16:creationId xmlns:a16="http://schemas.microsoft.com/office/drawing/2014/main" id="{F8413971-9D8F-4E93-FE39-637123341FBA}"/>
              </a:ext>
            </a:extLst>
          </p:cNvPr>
          <p:cNvSpPr>
            <a:spLocks noGrp="1"/>
          </p:cNvSpPr>
          <p:nvPr>
            <p:ph idx="1"/>
          </p:nvPr>
        </p:nvSpPr>
        <p:spPr>
          <a:xfrm>
            <a:off x="838200" y="6127995"/>
            <a:ext cx="10515600" cy="48967"/>
          </a:xfrm>
        </p:spPr>
        <p:txBody>
          <a:bodyPr>
            <a:normAutofit fontScale="25000" lnSpcReduction="20000"/>
          </a:bodyPr>
          <a:lstStyle/>
          <a:p>
            <a:endParaRPr lang="en-US" dirty="0"/>
          </a:p>
        </p:txBody>
      </p:sp>
    </p:spTree>
    <p:extLst>
      <p:ext uri="{BB962C8B-B14F-4D97-AF65-F5344CB8AC3E}">
        <p14:creationId xmlns:p14="http://schemas.microsoft.com/office/powerpoint/2010/main" val="3100316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EB259-7E46-C498-96A1-380DE6528DE3}"/>
              </a:ext>
            </a:extLst>
          </p:cNvPr>
          <p:cNvSpPr>
            <a:spLocks noGrp="1"/>
          </p:cNvSpPr>
          <p:nvPr>
            <p:ph type="title"/>
          </p:nvPr>
        </p:nvSpPr>
        <p:spPr>
          <a:xfrm>
            <a:off x="838200" y="365125"/>
            <a:ext cx="10515600" cy="5766118"/>
          </a:xfrm>
        </p:spPr>
        <p:txBody>
          <a:bodyPr/>
          <a:lstStyle/>
          <a:p>
            <a:endParaRPr lang="en-US" dirty="0"/>
          </a:p>
        </p:txBody>
      </p:sp>
      <p:pic>
        <p:nvPicPr>
          <p:cNvPr id="5" name="Content Placeholder 4">
            <a:extLst>
              <a:ext uri="{FF2B5EF4-FFF2-40B4-BE49-F238E27FC236}">
                <a16:creationId xmlns:a16="http://schemas.microsoft.com/office/drawing/2014/main" id="{2172D605-7157-70D1-F75D-162597FEC3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5077" y="6130925"/>
            <a:ext cx="81845" cy="46038"/>
          </a:xfrm>
        </p:spPr>
      </p:pic>
      <p:pic>
        <p:nvPicPr>
          <p:cNvPr id="7" name="Picture 6">
            <a:extLst>
              <a:ext uri="{FF2B5EF4-FFF2-40B4-BE49-F238E27FC236}">
                <a16:creationId xmlns:a16="http://schemas.microsoft.com/office/drawing/2014/main" id="{8BF6F954-4659-2AF2-B11D-4280BB04E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48" y="65675"/>
            <a:ext cx="11806370" cy="6547306"/>
          </a:xfrm>
          <a:prstGeom prst="rect">
            <a:avLst/>
          </a:prstGeom>
        </p:spPr>
      </p:pic>
    </p:spTree>
    <p:extLst>
      <p:ext uri="{BB962C8B-B14F-4D97-AF65-F5344CB8AC3E}">
        <p14:creationId xmlns:p14="http://schemas.microsoft.com/office/powerpoint/2010/main" val="1040894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1ACD-DA40-14D0-47E8-8F95AEB5396C}"/>
              </a:ext>
            </a:extLst>
          </p:cNvPr>
          <p:cNvSpPr>
            <a:spLocks noGrp="1"/>
          </p:cNvSpPr>
          <p:nvPr>
            <p:ph type="title"/>
          </p:nvPr>
        </p:nvSpPr>
        <p:spPr>
          <a:xfrm>
            <a:off x="838200" y="365125"/>
            <a:ext cx="10515600" cy="5766118"/>
          </a:xfrm>
        </p:spPr>
        <p:txBody>
          <a:bodyPr>
            <a:normAutofit/>
          </a:bodyPr>
          <a:lstStyle/>
          <a:p>
            <a:r>
              <a:rPr lang="en-US" sz="4000" dirty="0">
                <a:effectLst/>
                <a:highlight>
                  <a:srgbClr val="00FF00"/>
                </a:highlight>
                <a:latin typeface="Times New Roman" panose="02020603050405020304" pitchFamily="18" charset="0"/>
                <a:ea typeface="Calibri" panose="020F0502020204030204" pitchFamily="34" charset="0"/>
              </a:rPr>
              <a:t>Romans 13:13-14, “Let us behave decently, as in the daytime, not in orgies and drunkenness not in sexual immorality and debauchery, not in dissension and jealousy. Rather, clothe yourselves with Lord Jesus Christ, and do not think about how to gratify the desires of the sinful nature.”</a:t>
            </a:r>
            <a:r>
              <a:rPr lang="en-US" sz="4000" dirty="0">
                <a:effectLst/>
                <a:latin typeface="Times New Roman" panose="02020603050405020304" pitchFamily="18" charset="0"/>
                <a:ea typeface="Calibri" panose="020F0502020204030204" pitchFamily="34" charset="0"/>
              </a:rPr>
              <a:t> </a:t>
            </a:r>
            <a:endParaRPr lang="en-US" sz="4000" dirty="0"/>
          </a:p>
        </p:txBody>
      </p:sp>
      <p:sp>
        <p:nvSpPr>
          <p:cNvPr id="3" name="Content Placeholder 2">
            <a:extLst>
              <a:ext uri="{FF2B5EF4-FFF2-40B4-BE49-F238E27FC236}">
                <a16:creationId xmlns:a16="http://schemas.microsoft.com/office/drawing/2014/main" id="{025595D5-968D-F5F6-BA91-42BB0CE1CE7E}"/>
              </a:ext>
            </a:extLst>
          </p:cNvPr>
          <p:cNvSpPr>
            <a:spLocks noGrp="1"/>
          </p:cNvSpPr>
          <p:nvPr>
            <p:ph idx="1"/>
          </p:nvPr>
        </p:nvSpPr>
        <p:spPr>
          <a:xfrm>
            <a:off x="838200" y="6131243"/>
            <a:ext cx="105156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900509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1090</Words>
  <Application>Microsoft Office PowerPoint</Application>
  <PresentationFormat>Widescreen</PresentationFormat>
  <Paragraphs>20</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system-ui</vt:lpstr>
      <vt:lpstr>Times New Roman</vt:lpstr>
      <vt:lpstr>Office Theme</vt:lpstr>
      <vt:lpstr>1 Thessalonians 2:13-20 13 And we also thank God continually because, when you received the word of God, which you heard from us, you accepted it not as a human word, but as it actually is, the word of God, which is indeed at work in you who believe.  14 For you, brothers and sisters, became imitators of God’s churches in Judea, which are in Christ Jesus: You suffered from your own people the same things those churches suffered from the Jews</vt:lpstr>
      <vt:lpstr> 15 who killed the Lord Jesus and the prophets and also drove us out. They displease God and are hostile to everyone  16 in their effort to keep us from speaking to the Gentiles so that they may be saved. In this way they always heap up their sins to the limit. The wrath of God has come upon them at last. 17 But, brothers and sisters, when we were orphaned by being separated from you for a short time (in person, not in thought), out of our intense longing we made every effort to see you.  </vt:lpstr>
      <vt:lpstr>18 For we wanted to come to you—certainly I, Paul, did, again and again—but Satan blocked our way.  19 For what is our hope, our joy, or the crown in which we will glory in the presence of our Lord Jesus when he comes? Is it not you?  20 Indeed, you are our glory and joy.</vt:lpstr>
      <vt:lpstr>        ACCEPT GOD’S WORD AS GOD’S WORD  1 Thessalonians 2:13-20 Key Verse:13: “And we also thank God continually because, when you received the word of God, which you heard from us, you accepted it not as a human word, but as it actually is, the word of God, which is indeed at work in you who believe.” </vt:lpstr>
      <vt:lpstr>Look at verse 13. “13 And we also thank God continually because, when you received the word of God, which you heard from us, you accepted it not as a human word, but as it actually is, the word of God, which is indeed at work in you who believe.”  </vt:lpstr>
      <vt:lpstr>1 Thessalonians 1:2-3, “We always thank God for all of you, mentioning you in our prayers. We continually remember before our God and Father your work produced by faith, your labor prompted by love, and your endurance inspired by hope in our Lord Jesus Christ.” </vt:lpstr>
      <vt:lpstr>Psalm 33:6, “By the word of the Lord were the heavens made, their starry host by the breath of his mouth.” </vt:lpstr>
      <vt:lpstr>PowerPoint Presentation</vt:lpstr>
      <vt:lpstr>Romans 13:13-14, “Let us behave decently, as in the daytime, not in orgies and drunkenness not in sexual immorality and debauchery, not in dissension and jealousy. Rather, clothe yourselves with Lord Jesus Christ, and do not think about how to gratify the desires of the sinful nature.” </vt:lpstr>
      <vt:lpstr>PowerPoint Presentation</vt:lpstr>
      <vt:lpstr>Romans 12:2, “Do not conform any longer to the pattern of this world, but be transformed by the renewing of your mind. Then you will be able to test and approve what God’s will is—his good, pleasing and perfect will.” </vt:lpstr>
      <vt:lpstr>Genesis 1:31a, “God saw all that he had made, and it was very good.” </vt:lpstr>
      <vt:lpstr>PowerPoint Presentation</vt:lpstr>
      <vt:lpstr>Genesis 35:10, “God said to him, ‘Your name is Jacob, but you will no longer be called Jacob; your name will be Israel.’ So he named him Israel.” </vt:lpstr>
      <vt:lpstr>PowerPoint Presentation</vt:lpstr>
      <vt:lpstr>Look at verse 14. “14 For you, brothers and sisters, became imitators of God’s churches in Judea, which are in Christ Jesus: You suffered from your own people the same things those churches suffered from the Jews…” </vt:lpstr>
      <vt:lpstr>PowerPoint Presentation</vt:lpstr>
      <vt:lpstr>Verse 14b reads, “You suffered from your own people the same things those churches suffered from the Jews…”</vt:lpstr>
      <vt:lpstr>Romans 5:3-5 read, “Not only so, but we also rejoice in our sufferings, because we know that suffering produces perseverance; perseverance, character, and character, hope. And hope does not disappoint us, because God has poured out his love into our hearts, by the Holy  Spirit, whom he has given us.” </vt:lpstr>
      <vt:lpstr>Look at verses 15-16. “15 who killed the Lord Jesus and the prophets and also drove us out. They displease God and are hostile to everyone 16 in their effort to keep us from speaking to the Gentiles so that they may be saved. In this way they always heap up their sins to the limit. The wrath of God has come upon them at last.[a]” </vt:lpstr>
      <vt:lpstr>Look at verse 17-18. “17 But, brothers and sisters, when we were orphaned by being separated from you for a short time (in person, not in thought), out of our intense longing we made every effort to see you. 18 For we wanted to come to you—certainly I, Paul, did, again and again—but Satan blocked our way.” </vt:lpstr>
      <vt:lpstr>PowerPoint Presentation</vt:lpstr>
      <vt:lpstr>PowerPoint Presentation</vt:lpstr>
      <vt:lpstr>PowerPoint Presentation</vt:lpstr>
      <vt:lpstr>First Corinthians 10:13 reads, “No temptation has seized you except what is common to man. And God is faithful; he will not let you be tempted beyond what you can bear. But when you are tempted, he will also provide a way out so that you can stand under it.” </vt:lpstr>
      <vt:lpstr>PowerPoint Presentation</vt:lpstr>
      <vt:lpstr>Look at verses 19-20. “19 For what is our hope, our joy, or the crown in which we will glory in the presence of our Lord Jesus when he comes? Is it not you? 20 Indeed, you are our glory and joy.” </vt:lpstr>
      <vt:lpstr>Luke 15:10, “In the same way, I tell you, there is rejoicing in the presence of the angels of God over one sinner who repents.” </vt:lpstr>
      <vt:lpstr>2 Corinthians 1:14, “…as you have understood us in part, you can boast of us just as we will boast of you in the day of the Lord Jesus.”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22</cp:revision>
  <dcterms:created xsi:type="dcterms:W3CDTF">2024-10-23T01:23:23Z</dcterms:created>
  <dcterms:modified xsi:type="dcterms:W3CDTF">2024-11-10T15:27:51Z</dcterms:modified>
</cp:coreProperties>
</file>