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4"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63" d="100"/>
          <a:sy n="63" d="100"/>
        </p:scale>
        <p:origin x="796" y="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6C470-7DB2-7E71-C651-871A90785F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074511-079D-9AD9-689F-A8F7E50CDD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DAD1EC-9E91-B2A3-EDE4-4C42D9FE6830}"/>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5" name="Footer Placeholder 4">
            <a:extLst>
              <a:ext uri="{FF2B5EF4-FFF2-40B4-BE49-F238E27FC236}">
                <a16:creationId xmlns:a16="http://schemas.microsoft.com/office/drawing/2014/main" id="{DE5FB495-4877-23EB-09C0-953C2057BB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F412A3-D593-F410-C06E-492C53A1E1D2}"/>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315935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34FE0-22B9-72B7-5B54-C112A0D0D6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262BD2-E5DF-D51E-73C5-E1AA368B59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86A98-E5A3-0B83-DCCD-2F44A5FEAE2C}"/>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5" name="Footer Placeholder 4">
            <a:extLst>
              <a:ext uri="{FF2B5EF4-FFF2-40B4-BE49-F238E27FC236}">
                <a16:creationId xmlns:a16="http://schemas.microsoft.com/office/drawing/2014/main" id="{42261300-9684-3293-4836-E48F45CF59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856D90-0FE7-D27C-EC2A-CD985F5360C4}"/>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3549301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7B0364-5015-1A38-28FF-68F2A698C3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36685C-8F83-9E75-2F87-44CFA9CA61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8C8C61-0B09-9557-AB96-C380F47496E5}"/>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5" name="Footer Placeholder 4">
            <a:extLst>
              <a:ext uri="{FF2B5EF4-FFF2-40B4-BE49-F238E27FC236}">
                <a16:creationId xmlns:a16="http://schemas.microsoft.com/office/drawing/2014/main" id="{CDA79459-670F-BADE-5EED-D5F1F703F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59D952-065E-80CD-5AD3-21BA0EFEB348}"/>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358653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777D2-C3C8-FF94-45EC-73EC9DE839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4CFEBF-55B6-85A8-89D9-A30D937160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012FAF-899A-B6DA-3F17-B4170939D877}"/>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5" name="Footer Placeholder 4">
            <a:extLst>
              <a:ext uri="{FF2B5EF4-FFF2-40B4-BE49-F238E27FC236}">
                <a16:creationId xmlns:a16="http://schemas.microsoft.com/office/drawing/2014/main" id="{CA433283-F194-6268-689A-F7EC9B569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D82A88-832F-1F1B-F942-6B102C36C382}"/>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1017952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C4F89-F7CF-0450-33B0-F767B6C164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5F8DED-A40C-C7A8-A303-DCCF5896C2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7A210B-CD1E-548E-AF19-478DC869F452}"/>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5" name="Footer Placeholder 4">
            <a:extLst>
              <a:ext uri="{FF2B5EF4-FFF2-40B4-BE49-F238E27FC236}">
                <a16:creationId xmlns:a16="http://schemas.microsoft.com/office/drawing/2014/main" id="{5E9C6313-7278-C30C-49F3-08072C91F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020AE-7A41-BADB-CFD8-4E04CEAA54EF}"/>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239573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3F08A-B5FE-415A-37D9-CEC301D242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54F47D-DAC5-2435-5DA8-8B3C9FB765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8C6835-D713-A219-4A4D-9699599FFC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2FE226-FFA8-DE18-9A8B-696573999363}"/>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6" name="Footer Placeholder 5">
            <a:extLst>
              <a:ext uri="{FF2B5EF4-FFF2-40B4-BE49-F238E27FC236}">
                <a16:creationId xmlns:a16="http://schemas.microsoft.com/office/drawing/2014/main" id="{EFF5A170-C16F-69D3-D7A2-0AEA3FE525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46E706-23EE-BAEE-7C5A-DB09F39C8993}"/>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4015702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B92F-D400-8D4C-B6E9-0ACBC2DCDD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346C3-46F0-F4C7-3B4F-39B7416674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96495-2A7D-C6A0-7445-FDD99E9C5C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8BFEC1-731D-D6B3-9D36-04F3BD7AEB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96BCCE-0A4D-A4DC-CF53-5B49C90854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CB839-20A4-7937-1221-1BA56303EA8B}"/>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8" name="Footer Placeholder 7">
            <a:extLst>
              <a:ext uri="{FF2B5EF4-FFF2-40B4-BE49-F238E27FC236}">
                <a16:creationId xmlns:a16="http://schemas.microsoft.com/office/drawing/2014/main" id="{C054A49A-EA8B-A9E5-72CE-6AB0DE9F03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3498FB-C6AE-6EE3-6CF7-6C924FE7AF6F}"/>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88818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202AC-1F7C-73E0-59B7-B39C2FDF6D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1DCEA4-F9B5-3B6D-FAF4-525B93CAF799}"/>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4" name="Footer Placeholder 3">
            <a:extLst>
              <a:ext uri="{FF2B5EF4-FFF2-40B4-BE49-F238E27FC236}">
                <a16:creationId xmlns:a16="http://schemas.microsoft.com/office/drawing/2014/main" id="{BCC520C3-6A9F-3F4A-4AE9-A5AFAC9652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34C33B-2543-D149-9709-C4E040703DE8}"/>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3374229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A48CE3-02E0-90ED-0A86-929E52C4ECC0}"/>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3" name="Footer Placeholder 2">
            <a:extLst>
              <a:ext uri="{FF2B5EF4-FFF2-40B4-BE49-F238E27FC236}">
                <a16:creationId xmlns:a16="http://schemas.microsoft.com/office/drawing/2014/main" id="{35B20670-B977-80E1-3627-1FEC68F7B2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C73E08-DCF5-24F8-590E-3332FE8D6304}"/>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3382064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41AA9-9742-406D-D0B4-A48496A1E4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61BF56-14C8-363A-FA04-953380AEE4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F1E48B-2878-8D2B-A5E4-154D0EA2C8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C62539-6475-DC51-17D6-0B8D87D513C7}"/>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6" name="Footer Placeholder 5">
            <a:extLst>
              <a:ext uri="{FF2B5EF4-FFF2-40B4-BE49-F238E27FC236}">
                <a16:creationId xmlns:a16="http://schemas.microsoft.com/office/drawing/2014/main" id="{42D7E092-89F0-C895-84BC-D280816F6A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C8384-2032-836E-B0ED-3D76E81F1EBB}"/>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110938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6FD5-8577-59BC-34AF-747DC61F47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716506-B784-7EA2-3E00-B7CEEAB834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8A745C-ED12-8E0B-4C4C-2DE79340FC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4DE1DA-97DA-FE4F-B707-F488BFED8A02}"/>
              </a:ext>
            </a:extLst>
          </p:cNvPr>
          <p:cNvSpPr>
            <a:spLocks noGrp="1"/>
          </p:cNvSpPr>
          <p:nvPr>
            <p:ph type="dt" sz="half" idx="10"/>
          </p:nvPr>
        </p:nvSpPr>
        <p:spPr/>
        <p:txBody>
          <a:bodyPr/>
          <a:lstStyle/>
          <a:p>
            <a:fld id="{76D32CD2-B4C9-4E0A-9FB2-092D7AEE46A6}" type="datetimeFigureOut">
              <a:rPr lang="en-US" smtClean="0"/>
              <a:t>5/18/2025</a:t>
            </a:fld>
            <a:endParaRPr lang="en-US"/>
          </a:p>
        </p:txBody>
      </p:sp>
      <p:sp>
        <p:nvSpPr>
          <p:cNvPr id="6" name="Footer Placeholder 5">
            <a:extLst>
              <a:ext uri="{FF2B5EF4-FFF2-40B4-BE49-F238E27FC236}">
                <a16:creationId xmlns:a16="http://schemas.microsoft.com/office/drawing/2014/main" id="{DDD0AB71-9CAA-C230-E9C8-F52DC43831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715EE0-2F93-438D-1A15-3F4633C937EC}"/>
              </a:ext>
            </a:extLst>
          </p:cNvPr>
          <p:cNvSpPr>
            <a:spLocks noGrp="1"/>
          </p:cNvSpPr>
          <p:nvPr>
            <p:ph type="sldNum" sz="quarter" idx="12"/>
          </p:nvPr>
        </p:nvSpPr>
        <p:spPr/>
        <p:txBody>
          <a:bodyPr/>
          <a:lstStyle/>
          <a:p>
            <a:fld id="{206125CF-86CB-4392-9350-CF4E89FE73FF}" type="slidenum">
              <a:rPr lang="en-US" smtClean="0"/>
              <a:t>‹#›</a:t>
            </a:fld>
            <a:endParaRPr lang="en-US"/>
          </a:p>
        </p:txBody>
      </p:sp>
    </p:spTree>
    <p:extLst>
      <p:ext uri="{BB962C8B-B14F-4D97-AF65-F5344CB8AC3E}">
        <p14:creationId xmlns:p14="http://schemas.microsoft.com/office/powerpoint/2010/main" val="68117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1E9BB6-1EB5-E580-ECC2-F3650F2DDD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E18A00-AFF1-695A-AB57-3EA5E10542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4F8B91-DE09-F398-0CD4-780F5D40BF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32CD2-B4C9-4E0A-9FB2-092D7AEE46A6}" type="datetimeFigureOut">
              <a:rPr lang="en-US" smtClean="0"/>
              <a:t>5/18/2025</a:t>
            </a:fld>
            <a:endParaRPr lang="en-US"/>
          </a:p>
        </p:txBody>
      </p:sp>
      <p:sp>
        <p:nvSpPr>
          <p:cNvPr id="5" name="Footer Placeholder 4">
            <a:extLst>
              <a:ext uri="{FF2B5EF4-FFF2-40B4-BE49-F238E27FC236}">
                <a16:creationId xmlns:a16="http://schemas.microsoft.com/office/drawing/2014/main" id="{F534D0B6-EC72-FC11-1B1F-474DD96C02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D5B3B68-7AFA-2BBF-A960-28034BEF1B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125CF-86CB-4392-9350-CF4E89FE73FF}" type="slidenum">
              <a:rPr lang="en-US" smtClean="0"/>
              <a:t>‹#›</a:t>
            </a:fld>
            <a:endParaRPr lang="en-US"/>
          </a:p>
        </p:txBody>
      </p:sp>
    </p:spTree>
    <p:extLst>
      <p:ext uri="{BB962C8B-B14F-4D97-AF65-F5344CB8AC3E}">
        <p14:creationId xmlns:p14="http://schemas.microsoft.com/office/powerpoint/2010/main" val="380839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iblegateway.com/passage/?search=John%2013&amp;version=NIV#fen-NIV-26649b" TargetMode="External"/><Relationship Id="rId2" Type="http://schemas.openxmlformats.org/officeDocument/2006/relationships/hyperlink" Target="https://www.biblegateway.com/passage/?search=John%2013&amp;version=NIV#fen-NIV-26649a"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John%2013&amp;version=NIV#fen-NIV-26663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John%2013&amp;version=NIV#fen-NIV-26663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John%2013&amp;version=NIV#fen-NIV-26663c" TargetMode="External"/><Relationship Id="rId2" Type="http://schemas.openxmlformats.org/officeDocument/2006/relationships/hyperlink" Target="https://www.biblegateway.com/passage/?search=John+13%3A18-38&amp;version=NI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gateway.com/passage/?search=John%2013&amp;version=NIV#fen-NIV-26649b" TargetMode="External"/><Relationship Id="rId2" Type="http://schemas.openxmlformats.org/officeDocument/2006/relationships/hyperlink" Target="https://www.biblegateway.com/passage/?search=John%2013&amp;version=NIV#fen-NIV-26649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2ACFF-C759-ACA7-8140-21D65844F073}"/>
              </a:ext>
            </a:extLst>
          </p:cNvPr>
          <p:cNvSpPr>
            <a:spLocks noGrp="1"/>
          </p:cNvSpPr>
          <p:nvPr>
            <p:ph type="title"/>
          </p:nvPr>
        </p:nvSpPr>
        <p:spPr>
          <a:xfrm>
            <a:off x="838200" y="365125"/>
            <a:ext cx="10515600" cy="5766118"/>
          </a:xfrm>
        </p:spPr>
        <p:txBody>
          <a:bodyPr>
            <a:normAutofit/>
          </a:bodyPr>
          <a:lstStyle/>
          <a:p>
            <a:r>
              <a:rPr lang="en-US" sz="3200" dirty="0">
                <a:latin typeface="Times New Roman" panose="02020603050405020304" pitchFamily="18" charset="0"/>
                <a:cs typeface="Times New Roman" panose="02020603050405020304" pitchFamily="18" charset="0"/>
              </a:rPr>
              <a:t>John 13:18-38:</a:t>
            </a:r>
            <a:br>
              <a:rPr lang="en-US" sz="3200" dirty="0"/>
            </a:br>
            <a:r>
              <a:rPr lang="en-US" sz="3200" b="1" kern="0" baseline="30000" dirty="0">
                <a:solidFill>
                  <a:srgbClr val="000000"/>
                </a:solidFill>
                <a:effectLst/>
                <a:latin typeface="Times New Roman" panose="02020603050405020304" pitchFamily="18" charset="0"/>
                <a:ea typeface="Times New Roman" panose="02020603050405020304" pitchFamily="18" charset="0"/>
              </a:rPr>
              <a:t>“18 </a:t>
            </a:r>
            <a:r>
              <a:rPr lang="en-US" sz="3200" kern="0" dirty="0">
                <a:solidFill>
                  <a:srgbClr val="000000"/>
                </a:solidFill>
                <a:effectLst/>
                <a:latin typeface="Times New Roman" panose="02020603050405020304" pitchFamily="18" charset="0"/>
                <a:ea typeface="Times New Roman" panose="02020603050405020304" pitchFamily="18" charset="0"/>
              </a:rPr>
              <a:t>‘I am not referring to all of you; I know those I have chosen. But this is to fulfill this passage of Scripture: “He who shared my bread has turned</a:t>
            </a:r>
            <a:r>
              <a:rPr lang="en-US" sz="3200" kern="0" baseline="30000" dirty="0">
                <a:solidFill>
                  <a:srgbClr val="000000"/>
                </a:solidFill>
                <a:effectLst/>
                <a:latin typeface="Times New Roman" panose="02020603050405020304" pitchFamily="18" charset="0"/>
                <a:ea typeface="Times New Roman" panose="02020603050405020304" pitchFamily="18" charset="0"/>
              </a:rPr>
              <a:t>[</a:t>
            </a:r>
            <a:r>
              <a:rPr lang="en-US" sz="3200" u="sng" kern="0" baseline="30000" dirty="0">
                <a:solidFill>
                  <a:srgbClr val="4A4A4A"/>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See footnote a"/>
              </a:rPr>
              <a:t>a</a:t>
            </a:r>
            <a:r>
              <a:rPr lang="en-US" sz="3200" kern="0" baseline="30000" dirty="0">
                <a:solidFill>
                  <a:srgbClr val="000000"/>
                </a:solidFill>
                <a:effectLst/>
                <a:latin typeface="Times New Roman" panose="02020603050405020304" pitchFamily="18" charset="0"/>
                <a:ea typeface="Times New Roman" panose="02020603050405020304" pitchFamily="18" charset="0"/>
              </a:rPr>
              <a:t>]</a:t>
            </a:r>
            <a:r>
              <a:rPr lang="en-US" sz="3200" kern="0" dirty="0">
                <a:solidFill>
                  <a:srgbClr val="000000"/>
                </a:solidFill>
                <a:effectLst/>
                <a:latin typeface="Times New Roman" panose="02020603050405020304" pitchFamily="18" charset="0"/>
                <a:ea typeface="Times New Roman" panose="02020603050405020304" pitchFamily="18" charset="0"/>
              </a:rPr>
              <a:t> against me.”</a:t>
            </a:r>
            <a:r>
              <a:rPr lang="en-US" sz="3200" kern="0" baseline="30000" dirty="0">
                <a:solidFill>
                  <a:srgbClr val="000000"/>
                </a:solidFill>
                <a:effectLst/>
                <a:latin typeface="Times New Roman" panose="02020603050405020304" pitchFamily="18" charset="0"/>
                <a:ea typeface="Times New Roman" panose="02020603050405020304" pitchFamily="18" charset="0"/>
              </a:rPr>
              <a:t>[</a:t>
            </a:r>
            <a:r>
              <a:rPr lang="en-US" sz="3200" u="sng" kern="0" baseline="30000" dirty="0">
                <a:solidFill>
                  <a:srgbClr val="4A4A4A"/>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See footnote b"/>
              </a:rPr>
              <a:t>b</a:t>
            </a:r>
            <a:r>
              <a:rPr lang="en-US" sz="3200" kern="0" baseline="30000" dirty="0">
                <a:solidFill>
                  <a:srgbClr val="000000"/>
                </a:solidFill>
                <a:effectLst/>
                <a:latin typeface="Times New Roman" panose="02020603050405020304" pitchFamily="18" charset="0"/>
                <a:ea typeface="Times New Roman" panose="02020603050405020304" pitchFamily="18" charset="0"/>
              </a:rPr>
              <a:t>]</a:t>
            </a:r>
            <a:r>
              <a:rPr lang="en-US" sz="3200" kern="0" dirty="0">
                <a:solidFill>
                  <a:srgbClr val="000000"/>
                </a:solidFill>
                <a:effectLst/>
                <a:latin typeface="Times New Roman" panose="02020603050405020304" pitchFamily="18" charset="0"/>
                <a:ea typeface="Times New Roman" panose="02020603050405020304" pitchFamily="18" charset="0"/>
              </a:rPr>
              <a:t> </a:t>
            </a:r>
            <a:br>
              <a:rPr lang="en-US" sz="3200" kern="0" dirty="0">
                <a:solidFill>
                  <a:srgbClr val="000000"/>
                </a:solidFill>
                <a:effectLst/>
                <a:latin typeface="Times New Roman" panose="02020603050405020304" pitchFamily="18" charset="0"/>
                <a:ea typeface="Times New Roman" panose="02020603050405020304" pitchFamily="18" charset="0"/>
              </a:rPr>
            </a:br>
            <a:r>
              <a:rPr lang="en-US" sz="3200" b="1" kern="0" baseline="30000" dirty="0">
                <a:solidFill>
                  <a:srgbClr val="000000"/>
                </a:solidFill>
                <a:effectLst/>
                <a:latin typeface="Times New Roman" panose="02020603050405020304" pitchFamily="18" charset="0"/>
                <a:ea typeface="Times New Roman" panose="02020603050405020304" pitchFamily="18" charset="0"/>
              </a:rPr>
              <a:t>19 </a:t>
            </a:r>
            <a:r>
              <a:rPr lang="en-US" sz="3200" kern="0" dirty="0">
                <a:solidFill>
                  <a:srgbClr val="000000"/>
                </a:solidFill>
                <a:effectLst/>
                <a:latin typeface="Times New Roman" panose="02020603050405020304" pitchFamily="18" charset="0"/>
                <a:ea typeface="Times New Roman" panose="02020603050405020304" pitchFamily="18" charset="0"/>
              </a:rPr>
              <a:t>‘I am telling you now before it happens, so that when it does happen you will believe that I am who I am. </a:t>
            </a:r>
            <a:br>
              <a:rPr lang="en-US" sz="3200" kern="0" dirty="0">
                <a:solidFill>
                  <a:srgbClr val="000000"/>
                </a:solidFill>
                <a:effectLst/>
                <a:latin typeface="Times New Roman" panose="02020603050405020304" pitchFamily="18" charset="0"/>
                <a:ea typeface="Times New Roman" panose="02020603050405020304" pitchFamily="18" charset="0"/>
              </a:rPr>
            </a:br>
            <a:r>
              <a:rPr lang="en-US" sz="3200" b="1" kern="0" baseline="30000" dirty="0">
                <a:solidFill>
                  <a:srgbClr val="000000"/>
                </a:solidFill>
                <a:effectLst/>
                <a:latin typeface="Times New Roman" panose="02020603050405020304" pitchFamily="18" charset="0"/>
                <a:ea typeface="Times New Roman" panose="02020603050405020304" pitchFamily="18" charset="0"/>
              </a:rPr>
              <a:t>20 </a:t>
            </a:r>
            <a:r>
              <a:rPr lang="en-US" sz="3200" kern="0" dirty="0">
                <a:solidFill>
                  <a:srgbClr val="000000"/>
                </a:solidFill>
                <a:effectLst/>
                <a:latin typeface="Times New Roman" panose="02020603050405020304" pitchFamily="18" charset="0"/>
                <a:ea typeface="Times New Roman" panose="02020603050405020304" pitchFamily="18" charset="0"/>
              </a:rPr>
              <a:t>Very truly I tell you, whoever accepts anyone I send accepts me; and whoever accepts me accepts the one who sent me.’ </a:t>
            </a:r>
            <a:r>
              <a:rPr lang="en-US" sz="3200" b="1" kern="0" baseline="30000" dirty="0">
                <a:solidFill>
                  <a:srgbClr val="000000"/>
                </a:solidFill>
                <a:effectLst/>
                <a:latin typeface="Times New Roman" panose="02020603050405020304" pitchFamily="18" charset="0"/>
                <a:ea typeface="Times New Roman" panose="02020603050405020304" pitchFamily="18" charset="0"/>
              </a:rPr>
              <a:t>21 </a:t>
            </a:r>
            <a:r>
              <a:rPr lang="en-US" sz="3200" kern="0" dirty="0">
                <a:solidFill>
                  <a:srgbClr val="000000"/>
                </a:solidFill>
                <a:effectLst/>
                <a:latin typeface="Times New Roman" panose="02020603050405020304" pitchFamily="18" charset="0"/>
                <a:ea typeface="Times New Roman" panose="02020603050405020304" pitchFamily="18" charset="0"/>
              </a:rPr>
              <a:t>After he had said this, Jesus was troubled in spirit and testified, ‘Very truly I tell you, one of you is going to betray me.’”</a:t>
            </a:r>
            <a:endParaRPr lang="en-US" sz="3200" dirty="0"/>
          </a:p>
        </p:txBody>
      </p:sp>
      <p:sp>
        <p:nvSpPr>
          <p:cNvPr id="3" name="Content Placeholder 2">
            <a:extLst>
              <a:ext uri="{FF2B5EF4-FFF2-40B4-BE49-F238E27FC236}">
                <a16:creationId xmlns:a16="http://schemas.microsoft.com/office/drawing/2014/main" id="{5C596C95-EBA4-EACC-554F-EBD7363F204D}"/>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616781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0F550-671A-FF94-6AEA-D5017368636B}"/>
              </a:ext>
            </a:extLst>
          </p:cNvPr>
          <p:cNvSpPr>
            <a:spLocks noGrp="1"/>
          </p:cNvSpPr>
          <p:nvPr>
            <p:ph type="title"/>
          </p:nvPr>
        </p:nvSpPr>
        <p:spPr>
          <a:xfrm>
            <a:off x="838200" y="365125"/>
            <a:ext cx="10515600" cy="5853805"/>
          </a:xfrm>
        </p:spPr>
        <p:txBody>
          <a:bodyPr>
            <a:normAutofit/>
          </a:bodyPr>
          <a:lstStyle/>
          <a:p>
            <a:r>
              <a:rPr lang="en-US" sz="3600" dirty="0">
                <a:solidFill>
                  <a:srgbClr val="000000"/>
                </a:solidFill>
                <a:effectLst/>
                <a:highlight>
                  <a:srgbClr val="00FF00"/>
                </a:highlight>
                <a:latin typeface="Times New Roman" panose="02020603050405020304" pitchFamily="18" charset="0"/>
                <a:ea typeface="Times New Roman" panose="02020603050405020304" pitchFamily="18" charset="0"/>
              </a:rPr>
              <a:t>Hebrews 10:26-27,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If we deliberately keep on sinning after we have received the knowledge of the truth, no sacrifice for sins is left,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27 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but only a fearful expectation of judgment and of raging fire that will consume the enemies of God.”</a:t>
            </a:r>
            <a:endParaRPr lang="en-US" sz="3600" dirty="0"/>
          </a:p>
        </p:txBody>
      </p:sp>
      <p:sp>
        <p:nvSpPr>
          <p:cNvPr id="3" name="Content Placeholder 2">
            <a:extLst>
              <a:ext uri="{FF2B5EF4-FFF2-40B4-BE49-F238E27FC236}">
                <a16:creationId xmlns:a16="http://schemas.microsoft.com/office/drawing/2014/main" id="{FAAF51A8-F336-69E7-F626-58CF19ECF8A8}"/>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164192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BFA7-0036-AC44-0827-3BBD89354E30}"/>
              </a:ext>
            </a:extLst>
          </p:cNvPr>
          <p:cNvSpPr>
            <a:spLocks noGrp="1"/>
          </p:cNvSpPr>
          <p:nvPr>
            <p:ph type="title"/>
          </p:nvPr>
        </p:nvSpPr>
        <p:spPr>
          <a:xfrm>
            <a:off x="838200" y="365125"/>
            <a:ext cx="10515600" cy="5848753"/>
          </a:xfrm>
        </p:spPr>
        <p:txBody>
          <a:bodyPr>
            <a:normAutofit/>
          </a:bodyPr>
          <a:lstStyle/>
          <a:p>
            <a:r>
              <a:rPr lang="en-US" sz="3600" kern="0" dirty="0">
                <a:solidFill>
                  <a:srgbClr val="2B2B2B"/>
                </a:solidFill>
                <a:effectLst/>
                <a:highlight>
                  <a:srgbClr val="FFFF00"/>
                </a:highlight>
                <a:latin typeface="Times New Roman" panose="02020603050405020304" pitchFamily="18" charset="0"/>
                <a:ea typeface="Times New Roman" panose="02020603050405020304" pitchFamily="18" charset="0"/>
              </a:rPr>
              <a:t>Look at verses 31-32.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31 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When he was gone, Jesus said, ‘Now the Son of Man is glorified and God is glorified in him.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32 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If God is glorified in him,</a:t>
            </a:r>
            <a:r>
              <a:rPr lang="en-US" sz="36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6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c"/>
              </a:rPr>
              <a:t>c</a:t>
            </a:r>
            <a:r>
              <a:rPr lang="en-US" sz="36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 God will glorify the Son in himself, and will glorify him at once.’”</a:t>
            </a:r>
            <a:endParaRPr lang="en-US" sz="3600" dirty="0"/>
          </a:p>
        </p:txBody>
      </p:sp>
      <p:sp>
        <p:nvSpPr>
          <p:cNvPr id="3" name="Content Placeholder 2">
            <a:extLst>
              <a:ext uri="{FF2B5EF4-FFF2-40B4-BE49-F238E27FC236}">
                <a16:creationId xmlns:a16="http://schemas.microsoft.com/office/drawing/2014/main" id="{3A0BB2B1-C5D8-86E2-6747-DB7FFE30AC0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687574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F00EA-8307-1FC1-CD69-BD1315F09465}"/>
              </a:ext>
            </a:extLst>
          </p:cNvPr>
          <p:cNvSpPr>
            <a:spLocks noGrp="1"/>
          </p:cNvSpPr>
          <p:nvPr>
            <p:ph type="title"/>
          </p:nvPr>
        </p:nvSpPr>
        <p:spPr>
          <a:xfrm>
            <a:off x="-11445753" y="-4241513"/>
            <a:ext cx="26262899" cy="12816118"/>
          </a:xfrm>
        </p:spPr>
        <p:txBody>
          <a:bodyPr/>
          <a:lstStyle/>
          <a:p>
            <a:endParaRPr lang="en-US" dirty="0"/>
          </a:p>
        </p:txBody>
      </p:sp>
      <p:sp>
        <p:nvSpPr>
          <p:cNvPr id="3" name="Content Placeholder 2">
            <a:extLst>
              <a:ext uri="{FF2B5EF4-FFF2-40B4-BE49-F238E27FC236}">
                <a16:creationId xmlns:a16="http://schemas.microsoft.com/office/drawing/2014/main" id="{2D037040-305C-6CB4-94ED-3FB4981E01BC}"/>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pic>
        <p:nvPicPr>
          <p:cNvPr id="1026" name="Picture 2" descr="Victoria Osteen, the glory of God and ...">
            <a:extLst>
              <a:ext uri="{FF2B5EF4-FFF2-40B4-BE49-F238E27FC236}">
                <a16:creationId xmlns:a16="http://schemas.microsoft.com/office/drawing/2014/main" id="{FDBE2F7A-4DF2-1FB9-B991-5C379028D4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915" y="681038"/>
            <a:ext cx="5352493" cy="4663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293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29291-6DE1-B18E-590B-2D12452982D5}"/>
              </a:ext>
            </a:extLst>
          </p:cNvPr>
          <p:cNvSpPr>
            <a:spLocks noGrp="1"/>
          </p:cNvSpPr>
          <p:nvPr>
            <p:ph type="title"/>
          </p:nvPr>
        </p:nvSpPr>
        <p:spPr>
          <a:xfrm>
            <a:off x="838200" y="365124"/>
            <a:ext cx="10515600" cy="5717403"/>
          </a:xfrm>
        </p:spPr>
        <p:txBody>
          <a:bodyPr>
            <a:normAutofit/>
          </a:bodyPr>
          <a:lstStyle/>
          <a:p>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Look at verses 33-35.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33 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“My children, I will be with you only a little longer. You will look for me, and just as I told the Jews, so I tell you now: Where I am going, you cannot come.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34 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A new command I give you: Love one another. As I have loved you, so you must love one another.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35 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By this everyone will know that you are my disciples, if you love one another.”</a:t>
            </a:r>
            <a:endParaRPr lang="en-US" sz="3600" dirty="0"/>
          </a:p>
        </p:txBody>
      </p:sp>
      <p:sp>
        <p:nvSpPr>
          <p:cNvPr id="3" name="Content Placeholder 2">
            <a:extLst>
              <a:ext uri="{FF2B5EF4-FFF2-40B4-BE49-F238E27FC236}">
                <a16:creationId xmlns:a16="http://schemas.microsoft.com/office/drawing/2014/main" id="{0355CB45-8F68-9349-B69E-97947F605320}"/>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544361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A3352-0013-EAEA-DE73-C110247C390B}"/>
              </a:ext>
            </a:extLst>
          </p:cNvPr>
          <p:cNvSpPr>
            <a:spLocks noGrp="1"/>
          </p:cNvSpPr>
          <p:nvPr>
            <p:ph type="title"/>
          </p:nvPr>
        </p:nvSpPr>
        <p:spPr>
          <a:xfrm>
            <a:off x="838200" y="365125"/>
            <a:ext cx="10515600" cy="5811837"/>
          </a:xfrm>
        </p:spPr>
        <p:txBody>
          <a:bodyPr>
            <a:normAutofit/>
          </a:bodyPr>
          <a:lstStyle/>
          <a:p>
            <a:r>
              <a:rPr lang="en-US" sz="3200" kern="0" dirty="0">
                <a:solidFill>
                  <a:srgbClr val="2B2B2B"/>
                </a:solidFill>
                <a:effectLst/>
                <a:highlight>
                  <a:srgbClr val="00FF00"/>
                </a:highlight>
                <a:latin typeface="Times New Roman" panose="02020603050405020304" pitchFamily="18" charset="0"/>
                <a:ea typeface="Times New Roman" panose="02020603050405020304" pitchFamily="18" charset="0"/>
              </a:rPr>
              <a:t>1 John 4:7-12, “</a:t>
            </a:r>
            <a:r>
              <a:rPr lang="en-US" sz="3200" b="1" kern="0" baseline="30000" dirty="0">
                <a:solidFill>
                  <a:srgbClr val="000000"/>
                </a:solidFill>
                <a:effectLst/>
                <a:highlight>
                  <a:srgbClr val="00FF00"/>
                </a:highlight>
                <a:latin typeface="Times New Roman" panose="02020603050405020304" pitchFamily="18" charset="0"/>
                <a:ea typeface="Times New Roman" panose="02020603050405020304" pitchFamily="18" charset="0"/>
              </a:rPr>
              <a:t>7 </a:t>
            </a:r>
            <a:r>
              <a:rPr lang="en-US" sz="3200" kern="0" dirty="0">
                <a:solidFill>
                  <a:srgbClr val="000000"/>
                </a:solidFill>
                <a:effectLst/>
                <a:highlight>
                  <a:srgbClr val="00FF00"/>
                </a:highlight>
                <a:latin typeface="Times New Roman" panose="02020603050405020304" pitchFamily="18" charset="0"/>
                <a:ea typeface="Times New Roman" panose="02020603050405020304" pitchFamily="18" charset="0"/>
              </a:rPr>
              <a:t>Dear friends, let us love one another, for love comes from God. Everyone who loves has been born of God and knows God. </a:t>
            </a:r>
            <a:r>
              <a:rPr lang="en-US" sz="3200" b="1" kern="0" baseline="30000" dirty="0">
                <a:solidFill>
                  <a:srgbClr val="000000"/>
                </a:solidFill>
                <a:effectLst/>
                <a:highlight>
                  <a:srgbClr val="00FF00"/>
                </a:highlight>
                <a:latin typeface="Times New Roman" panose="02020603050405020304" pitchFamily="18" charset="0"/>
                <a:ea typeface="Times New Roman" panose="02020603050405020304" pitchFamily="18" charset="0"/>
              </a:rPr>
              <a:t>8 </a:t>
            </a:r>
            <a:r>
              <a:rPr lang="en-US" sz="3200" kern="0" dirty="0">
                <a:solidFill>
                  <a:srgbClr val="000000"/>
                </a:solidFill>
                <a:effectLst/>
                <a:highlight>
                  <a:srgbClr val="00FF00"/>
                </a:highlight>
                <a:latin typeface="Times New Roman" panose="02020603050405020304" pitchFamily="18" charset="0"/>
                <a:ea typeface="Times New Roman" panose="02020603050405020304" pitchFamily="18" charset="0"/>
              </a:rPr>
              <a:t>Whoever does not love does not know God, because God is love. </a:t>
            </a:r>
            <a:r>
              <a:rPr lang="en-US" sz="3200" b="1" kern="0" baseline="30000" dirty="0">
                <a:solidFill>
                  <a:srgbClr val="000000"/>
                </a:solidFill>
                <a:effectLst/>
                <a:highlight>
                  <a:srgbClr val="00FF00"/>
                </a:highlight>
                <a:latin typeface="Times New Roman" panose="02020603050405020304" pitchFamily="18" charset="0"/>
                <a:ea typeface="Times New Roman" panose="02020603050405020304" pitchFamily="18" charset="0"/>
              </a:rPr>
              <a:t>9 </a:t>
            </a:r>
            <a:r>
              <a:rPr lang="en-US" sz="3200" kern="0" dirty="0">
                <a:solidFill>
                  <a:srgbClr val="000000"/>
                </a:solidFill>
                <a:effectLst/>
                <a:highlight>
                  <a:srgbClr val="00FF00"/>
                </a:highlight>
                <a:latin typeface="Times New Roman" panose="02020603050405020304" pitchFamily="18" charset="0"/>
                <a:ea typeface="Times New Roman" panose="02020603050405020304" pitchFamily="18" charset="0"/>
              </a:rPr>
              <a:t>This is how God showed his love among us: He sent his one and only Son into the world that we might live through him. </a:t>
            </a:r>
            <a:r>
              <a:rPr lang="en-US" sz="3200" b="1" kern="0" baseline="30000" dirty="0">
                <a:solidFill>
                  <a:srgbClr val="000000"/>
                </a:solidFill>
                <a:effectLst/>
                <a:highlight>
                  <a:srgbClr val="00FF00"/>
                </a:highlight>
                <a:latin typeface="Times New Roman" panose="02020603050405020304" pitchFamily="18" charset="0"/>
                <a:ea typeface="Times New Roman" panose="02020603050405020304" pitchFamily="18" charset="0"/>
              </a:rPr>
              <a:t>10 </a:t>
            </a:r>
            <a:r>
              <a:rPr lang="en-US" sz="3200" kern="0" dirty="0">
                <a:solidFill>
                  <a:srgbClr val="000000"/>
                </a:solidFill>
                <a:effectLst/>
                <a:highlight>
                  <a:srgbClr val="00FF00"/>
                </a:highlight>
                <a:latin typeface="Times New Roman" panose="02020603050405020304" pitchFamily="18" charset="0"/>
                <a:ea typeface="Times New Roman" panose="02020603050405020304" pitchFamily="18" charset="0"/>
              </a:rPr>
              <a:t>This is love: not that we loved God, but that he loved us and sent his Son as an atoning sacrifice for our sins. </a:t>
            </a:r>
            <a:r>
              <a:rPr lang="en-US" sz="3200" b="1" kern="0" baseline="30000" dirty="0">
                <a:solidFill>
                  <a:srgbClr val="000000"/>
                </a:solidFill>
                <a:effectLst/>
                <a:highlight>
                  <a:srgbClr val="00FF00"/>
                </a:highlight>
                <a:latin typeface="Times New Roman" panose="02020603050405020304" pitchFamily="18" charset="0"/>
                <a:ea typeface="Times New Roman" panose="02020603050405020304" pitchFamily="18" charset="0"/>
              </a:rPr>
              <a:t>11 </a:t>
            </a:r>
            <a:r>
              <a:rPr lang="en-US" sz="3200" kern="0" dirty="0">
                <a:solidFill>
                  <a:srgbClr val="000000"/>
                </a:solidFill>
                <a:effectLst/>
                <a:highlight>
                  <a:srgbClr val="00FF00"/>
                </a:highlight>
                <a:latin typeface="Times New Roman" panose="02020603050405020304" pitchFamily="18" charset="0"/>
                <a:ea typeface="Times New Roman" panose="02020603050405020304" pitchFamily="18" charset="0"/>
              </a:rPr>
              <a:t>Dear friends, since God so loved us, we also ought to love one another. </a:t>
            </a:r>
            <a:r>
              <a:rPr lang="en-US" sz="3200" b="1" kern="0" baseline="30000" dirty="0">
                <a:solidFill>
                  <a:srgbClr val="000000"/>
                </a:solidFill>
                <a:effectLst/>
                <a:highlight>
                  <a:srgbClr val="00FF00"/>
                </a:highlight>
                <a:latin typeface="Times New Roman" panose="02020603050405020304" pitchFamily="18" charset="0"/>
                <a:ea typeface="Times New Roman" panose="02020603050405020304" pitchFamily="18" charset="0"/>
              </a:rPr>
              <a:t>12 </a:t>
            </a:r>
            <a:r>
              <a:rPr lang="en-US" sz="3200" kern="0" dirty="0">
                <a:solidFill>
                  <a:srgbClr val="000000"/>
                </a:solidFill>
                <a:effectLst/>
                <a:highlight>
                  <a:srgbClr val="00FF00"/>
                </a:highlight>
                <a:latin typeface="Times New Roman" panose="02020603050405020304" pitchFamily="18" charset="0"/>
                <a:ea typeface="Times New Roman" panose="02020603050405020304" pitchFamily="18" charset="0"/>
              </a:rPr>
              <a:t>No one has ever seen God; but if we love one another, God lives in us and his love is made complete in us.”</a:t>
            </a:r>
            <a:endParaRPr lang="en-US" sz="3200" dirty="0"/>
          </a:p>
        </p:txBody>
      </p:sp>
      <p:sp>
        <p:nvSpPr>
          <p:cNvPr id="3" name="Content Placeholder 2">
            <a:extLst>
              <a:ext uri="{FF2B5EF4-FFF2-40B4-BE49-F238E27FC236}">
                <a16:creationId xmlns:a16="http://schemas.microsoft.com/office/drawing/2014/main" id="{0F234A1E-5A5D-63C8-FA90-21C0558DA0DD}"/>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320027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861BE-CA25-E397-334D-D3111BD6B1C6}"/>
              </a:ext>
            </a:extLst>
          </p:cNvPr>
          <p:cNvSpPr>
            <a:spLocks noGrp="1"/>
          </p:cNvSpPr>
          <p:nvPr>
            <p:ph type="title"/>
          </p:nvPr>
        </p:nvSpPr>
        <p:spPr>
          <a:xfrm>
            <a:off x="-3043393" y="-1063151"/>
            <a:ext cx="16642769" cy="8033879"/>
          </a:xfrm>
        </p:spPr>
        <p:txBody>
          <a:bodyPr/>
          <a:lstStyle/>
          <a:p>
            <a:endParaRPr lang="en-US" dirty="0"/>
          </a:p>
        </p:txBody>
      </p:sp>
      <p:sp>
        <p:nvSpPr>
          <p:cNvPr id="3" name="Content Placeholder 2">
            <a:extLst>
              <a:ext uri="{FF2B5EF4-FFF2-40B4-BE49-F238E27FC236}">
                <a16:creationId xmlns:a16="http://schemas.microsoft.com/office/drawing/2014/main" id="{327E7C8B-E51A-3C7C-104C-99431DC4A4EB}"/>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pic>
        <p:nvPicPr>
          <p:cNvPr id="1026" name="Picture 2">
            <a:extLst>
              <a:ext uri="{FF2B5EF4-FFF2-40B4-BE49-F238E27FC236}">
                <a16:creationId xmlns:a16="http://schemas.microsoft.com/office/drawing/2014/main" id="{527A155F-5D72-C679-EF32-4A340A5A1E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6390" y="1015439"/>
            <a:ext cx="3768743" cy="4521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675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94B53-AC23-D895-3BE4-587F96665AFA}"/>
              </a:ext>
            </a:extLst>
          </p:cNvPr>
          <p:cNvSpPr>
            <a:spLocks noGrp="1"/>
          </p:cNvSpPr>
          <p:nvPr>
            <p:ph type="title"/>
          </p:nvPr>
        </p:nvSpPr>
        <p:spPr>
          <a:xfrm>
            <a:off x="838200" y="365125"/>
            <a:ext cx="10515600" cy="5742662"/>
          </a:xfrm>
        </p:spPr>
        <p:txBody>
          <a:bodyPr/>
          <a:lstStyle/>
          <a:p>
            <a:endParaRPr lang="en-US" dirty="0"/>
          </a:p>
        </p:txBody>
      </p:sp>
      <p:pic>
        <p:nvPicPr>
          <p:cNvPr id="5" name="Content Placeholder 4">
            <a:extLst>
              <a:ext uri="{FF2B5EF4-FFF2-40B4-BE49-F238E27FC236}">
                <a16:creationId xmlns:a16="http://schemas.microsoft.com/office/drawing/2014/main" id="{13A2B096-CEC2-BB52-CB73-91CFC47045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33911" y="6107113"/>
            <a:ext cx="124177" cy="69850"/>
          </a:xfrm>
        </p:spPr>
      </p:pic>
      <p:pic>
        <p:nvPicPr>
          <p:cNvPr id="7" name="Picture 6">
            <a:extLst>
              <a:ext uri="{FF2B5EF4-FFF2-40B4-BE49-F238E27FC236}">
                <a16:creationId xmlns:a16="http://schemas.microsoft.com/office/drawing/2014/main" id="{7D27EAB8-EC91-F9D8-0DCB-E472C1CA99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3852" y="681037"/>
            <a:ext cx="8219496" cy="5174154"/>
          </a:xfrm>
          <a:prstGeom prst="rect">
            <a:avLst/>
          </a:prstGeom>
        </p:spPr>
      </p:pic>
    </p:spTree>
    <p:extLst>
      <p:ext uri="{BB962C8B-B14F-4D97-AF65-F5344CB8AC3E}">
        <p14:creationId xmlns:p14="http://schemas.microsoft.com/office/powerpoint/2010/main" val="2920511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D106-5BAF-2421-7360-510D97DBE584}"/>
              </a:ext>
            </a:extLst>
          </p:cNvPr>
          <p:cNvSpPr>
            <a:spLocks noGrp="1"/>
          </p:cNvSpPr>
          <p:nvPr>
            <p:ph type="title"/>
          </p:nvPr>
        </p:nvSpPr>
        <p:spPr>
          <a:xfrm>
            <a:off x="838200" y="365125"/>
            <a:ext cx="10515600" cy="5811837"/>
          </a:xfrm>
        </p:spPr>
        <p:txBody>
          <a:bodyPr>
            <a:normAutofit/>
          </a:bodyPr>
          <a:lstStyle/>
          <a:p>
            <a:r>
              <a:rPr lang="en-US" sz="3600" kern="0" dirty="0">
                <a:solidFill>
                  <a:srgbClr val="2B2B2B"/>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Look at verses 36-37.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36 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Simon Peter asked him, ‘Lord, where are you going?’ Jesus replied, ‘Where I am going, you cannot follow now, but you will follow later.’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37 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Peter asked, ‘Lord, why can’t I follow you now? I will lay down my life for you.’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38 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Then Jesus answered, ‘Will you really lay down your life for me? Very truly I tell you, before the rooster crows, you will disown me three times!’”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br>
              <a:rPr lang="en-US" sz="40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4000" dirty="0"/>
          </a:p>
        </p:txBody>
      </p:sp>
      <p:sp>
        <p:nvSpPr>
          <p:cNvPr id="3" name="Content Placeholder 2">
            <a:extLst>
              <a:ext uri="{FF2B5EF4-FFF2-40B4-BE49-F238E27FC236}">
                <a16:creationId xmlns:a16="http://schemas.microsoft.com/office/drawing/2014/main" id="{21450BD2-56D4-8535-5A15-304876AF3801}"/>
              </a:ext>
            </a:extLst>
          </p:cNvPr>
          <p:cNvSpPr>
            <a:spLocks noGrp="1"/>
          </p:cNvSpPr>
          <p:nvPr>
            <p:ph idx="1"/>
          </p:nvPr>
        </p:nvSpPr>
        <p:spPr>
          <a:xfrm>
            <a:off x="838200" y="6127995"/>
            <a:ext cx="10515600" cy="48967"/>
          </a:xfrm>
        </p:spPr>
        <p:txBody>
          <a:bodyPr>
            <a:normAutofit fontScale="25000" lnSpcReduction="20000"/>
          </a:bodyPr>
          <a:lstStyle/>
          <a:p>
            <a:endParaRPr lang="en-US" dirty="0"/>
          </a:p>
        </p:txBody>
      </p:sp>
    </p:spTree>
    <p:extLst>
      <p:ext uri="{BB962C8B-B14F-4D97-AF65-F5344CB8AC3E}">
        <p14:creationId xmlns:p14="http://schemas.microsoft.com/office/powerpoint/2010/main" val="3049720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CD9FD-BC93-E74D-9E5B-BBF03346CFC3}"/>
              </a:ext>
            </a:extLst>
          </p:cNvPr>
          <p:cNvSpPr>
            <a:spLocks noGrp="1"/>
          </p:cNvSpPr>
          <p:nvPr>
            <p:ph type="title"/>
          </p:nvPr>
        </p:nvSpPr>
        <p:spPr>
          <a:xfrm>
            <a:off x="838200" y="365125"/>
            <a:ext cx="10515600" cy="5811837"/>
          </a:xfrm>
        </p:spPr>
        <p:txBody>
          <a:bodyPr>
            <a:normAutofit/>
          </a:bodyPr>
          <a:lstStyle/>
          <a:p>
            <a:r>
              <a:rPr lang="en-US" kern="0" dirty="0">
                <a:solidFill>
                  <a:srgbClr val="000000"/>
                </a:solidFill>
                <a:effectLst/>
                <a:highlight>
                  <a:srgbClr val="00FF00"/>
                </a:highlight>
                <a:latin typeface="Times New Roman" panose="02020603050405020304" pitchFamily="18" charset="0"/>
                <a:ea typeface="Times New Roman" panose="02020603050405020304" pitchFamily="18" charset="0"/>
              </a:rPr>
              <a:t>John 21:15b, “Yes, Lord, you know that I love you.”</a:t>
            </a:r>
            <a:endParaRPr lang="en-US" dirty="0"/>
          </a:p>
        </p:txBody>
      </p:sp>
      <p:sp>
        <p:nvSpPr>
          <p:cNvPr id="3" name="Content Placeholder 2">
            <a:extLst>
              <a:ext uri="{FF2B5EF4-FFF2-40B4-BE49-F238E27FC236}">
                <a16:creationId xmlns:a16="http://schemas.microsoft.com/office/drawing/2014/main" id="{7CC86242-0C6D-9C17-9098-EFF2EF74E81C}"/>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003986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B166C-6F17-C712-4BAF-4D7D1EED286A}"/>
              </a:ext>
            </a:extLst>
          </p:cNvPr>
          <p:cNvSpPr>
            <a:spLocks noGrp="1"/>
          </p:cNvSpPr>
          <p:nvPr>
            <p:ph type="title"/>
          </p:nvPr>
        </p:nvSpPr>
        <p:spPr>
          <a:xfrm>
            <a:off x="838200" y="365125"/>
            <a:ext cx="10515600" cy="5811837"/>
          </a:xfrm>
        </p:spPr>
        <p:txBody>
          <a:bodyPr>
            <a:normAutofit/>
          </a:bodyPr>
          <a:lstStyle/>
          <a:p>
            <a:r>
              <a:rPr lang="en-US" sz="2600" kern="0" dirty="0">
                <a:solidFill>
                  <a:srgbClr val="2B2B2B"/>
                </a:solidFill>
                <a:effectLst/>
                <a:latin typeface="Times New Roman" panose="02020603050405020304" pitchFamily="18" charset="0"/>
                <a:ea typeface="Times New Roman" panose="02020603050405020304" pitchFamily="18" charset="0"/>
              </a:rPr>
              <a:t>“</a:t>
            </a:r>
            <a:r>
              <a:rPr lang="en-US" sz="2600" b="1" kern="0" baseline="30000" dirty="0">
                <a:solidFill>
                  <a:srgbClr val="000000"/>
                </a:solidFill>
                <a:effectLst/>
                <a:latin typeface="Times New Roman" panose="02020603050405020304" pitchFamily="18" charset="0"/>
                <a:ea typeface="Times New Roman" panose="02020603050405020304" pitchFamily="18" charset="0"/>
              </a:rPr>
              <a:t>22 </a:t>
            </a:r>
            <a:r>
              <a:rPr lang="en-US" sz="2600" kern="0" dirty="0">
                <a:solidFill>
                  <a:srgbClr val="000000"/>
                </a:solidFill>
                <a:effectLst/>
                <a:latin typeface="Times New Roman" panose="02020603050405020304" pitchFamily="18" charset="0"/>
                <a:ea typeface="Times New Roman" panose="02020603050405020304" pitchFamily="18" charset="0"/>
              </a:rPr>
              <a:t>His disciples stared at one another, at a loss to know which of them he meant. </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rPr>
              <a:t>23 </a:t>
            </a:r>
            <a:r>
              <a:rPr lang="en-US" sz="2600" kern="0" dirty="0">
                <a:solidFill>
                  <a:srgbClr val="000000"/>
                </a:solidFill>
                <a:effectLst/>
                <a:latin typeface="Times New Roman" panose="02020603050405020304" pitchFamily="18" charset="0"/>
                <a:ea typeface="Times New Roman" panose="02020603050405020304" pitchFamily="18" charset="0"/>
              </a:rPr>
              <a:t>One of them, the disciple whom Jesus loved, was reclining next to him. </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rPr>
              <a:t>24 </a:t>
            </a:r>
            <a:r>
              <a:rPr lang="en-US" sz="2600" kern="0" dirty="0">
                <a:solidFill>
                  <a:srgbClr val="000000"/>
                </a:solidFill>
                <a:effectLst/>
                <a:latin typeface="Times New Roman" panose="02020603050405020304" pitchFamily="18" charset="0"/>
                <a:ea typeface="Times New Roman" panose="02020603050405020304" pitchFamily="18" charset="0"/>
              </a:rPr>
              <a:t>Simon Peter motioned to this disciple and said, ‘Ask him which one he means.’</a:t>
            </a:r>
            <a:r>
              <a:rPr lang="en-US" sz="2600" b="1" kern="0" baseline="30000" dirty="0">
                <a:solidFill>
                  <a:srgbClr val="000000"/>
                </a:solidFill>
                <a:effectLst/>
                <a:latin typeface="Times New Roman" panose="02020603050405020304" pitchFamily="18" charset="0"/>
                <a:ea typeface="Times New Roman" panose="02020603050405020304" pitchFamily="18" charset="0"/>
              </a:rPr>
              <a:t> </a:t>
            </a:r>
            <a:br>
              <a:rPr lang="en-US" sz="2600" b="1" kern="0" baseline="30000" dirty="0">
                <a:solidFill>
                  <a:srgbClr val="000000"/>
                </a:solidFill>
                <a:effectLst/>
                <a:latin typeface="Times New Roman" panose="02020603050405020304" pitchFamily="18" charset="0"/>
                <a:ea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rPr>
              <a:t>25 </a:t>
            </a:r>
            <a:r>
              <a:rPr lang="en-US" sz="2600" kern="0" dirty="0">
                <a:solidFill>
                  <a:srgbClr val="000000"/>
                </a:solidFill>
                <a:effectLst/>
                <a:latin typeface="Times New Roman" panose="02020603050405020304" pitchFamily="18" charset="0"/>
                <a:ea typeface="Times New Roman" panose="02020603050405020304" pitchFamily="18" charset="0"/>
              </a:rPr>
              <a:t>Leaning back against Jesus, he asked him, ‘Lord, who is it?’”</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kern="0" dirty="0">
                <a:solidFill>
                  <a:srgbClr val="2B2B2B"/>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6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Jesus answered, ‘It is the one to whom I will give this piece of bread when I have dipped it in the dish.’ Then, dipping the piece of bread, he gave it to Judas, the son of Simon Iscariot.</a:t>
            </a:r>
            <a:b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soon as Judas took the bread, Satan entered into him. So Jesus told him, ‘What you are about to do, do quickly.’ </a:t>
            </a:r>
            <a:b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no one at the meal understood why Jesus said this to him. </a:t>
            </a:r>
            <a:b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Since Judas had charge of the money, some thought Jesus was telling him to buy what was needed for the festival, or to give something to the poor. </a:t>
            </a:r>
            <a:b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soon as Judas had taken the bread, he went out. And it was night.”</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
        <p:nvSpPr>
          <p:cNvPr id="3" name="Content Placeholder 2">
            <a:extLst>
              <a:ext uri="{FF2B5EF4-FFF2-40B4-BE49-F238E27FC236}">
                <a16:creationId xmlns:a16="http://schemas.microsoft.com/office/drawing/2014/main" id="{2B47EE45-31F2-0392-C686-DA89CE8DBC73}"/>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609994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EE14-1CFA-DDB1-7994-3A2857F4645F}"/>
              </a:ext>
            </a:extLst>
          </p:cNvPr>
          <p:cNvSpPr>
            <a:spLocks noGrp="1"/>
          </p:cNvSpPr>
          <p:nvPr>
            <p:ph type="title"/>
          </p:nvPr>
        </p:nvSpPr>
        <p:spPr>
          <a:xfrm>
            <a:off x="838200" y="365125"/>
            <a:ext cx="10515600" cy="5757818"/>
          </a:xfrm>
        </p:spPr>
        <p:txBody>
          <a:bodyPr>
            <a:normAutofit fontScale="90000"/>
          </a:bodyPr>
          <a:lstStyle/>
          <a:p>
            <a:r>
              <a:rPr lang="en-US" sz="2600" kern="0" dirty="0">
                <a:solidFill>
                  <a:srgbClr val="2B2B2B"/>
                </a:solidFill>
                <a:effectLst/>
                <a:latin typeface="Times New Roman" panose="02020603050405020304" pitchFamily="18" charset="0"/>
                <a:ea typeface="Times New Roman" panose="02020603050405020304" pitchFamily="18" charset="0"/>
              </a:rPr>
              <a:t>“</a:t>
            </a:r>
            <a:r>
              <a:rPr lang="en-US" sz="2600" b="1" kern="0" baseline="30000" dirty="0">
                <a:solidFill>
                  <a:srgbClr val="000000"/>
                </a:solidFill>
                <a:effectLst/>
                <a:latin typeface="Times New Roman" panose="02020603050405020304" pitchFamily="18" charset="0"/>
                <a:ea typeface="Times New Roman" panose="02020603050405020304" pitchFamily="18" charset="0"/>
              </a:rPr>
              <a:t>31 </a:t>
            </a:r>
            <a:r>
              <a:rPr lang="en-US" sz="2600" kern="0" dirty="0">
                <a:solidFill>
                  <a:srgbClr val="000000"/>
                </a:solidFill>
                <a:effectLst/>
                <a:latin typeface="Times New Roman" panose="02020603050405020304" pitchFamily="18" charset="0"/>
                <a:ea typeface="Times New Roman" panose="02020603050405020304" pitchFamily="18" charset="0"/>
              </a:rPr>
              <a:t>When he was gone, Jesus said, ‘Now the Son of Man is glorified and God is glorified in him. </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rPr>
              <a:t>32 </a:t>
            </a:r>
            <a:r>
              <a:rPr lang="en-US" sz="2600" kern="0" dirty="0">
                <a:solidFill>
                  <a:srgbClr val="000000"/>
                </a:solidFill>
                <a:effectLst/>
                <a:latin typeface="Times New Roman" panose="02020603050405020304" pitchFamily="18" charset="0"/>
                <a:ea typeface="Times New Roman" panose="02020603050405020304" pitchFamily="18" charset="0"/>
              </a:rPr>
              <a:t>If God is glorified in him,</a:t>
            </a:r>
            <a:r>
              <a:rPr lang="en-US" sz="2600" kern="0" baseline="30000" dirty="0">
                <a:solidFill>
                  <a:srgbClr val="000000"/>
                </a:solidFill>
                <a:effectLst/>
                <a:latin typeface="Times New Roman" panose="02020603050405020304" pitchFamily="18" charset="0"/>
                <a:ea typeface="Times New Roman" panose="02020603050405020304" pitchFamily="18" charset="0"/>
              </a:rPr>
              <a:t>[</a:t>
            </a:r>
            <a:r>
              <a:rPr lang="en-US" sz="2600" u="sng" kern="0" baseline="30000" dirty="0">
                <a:solidFill>
                  <a:srgbClr val="4A4A4A"/>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See footnote c"/>
              </a:rPr>
              <a:t>c</a:t>
            </a:r>
            <a:r>
              <a:rPr lang="en-US" sz="2600" kern="0" baseline="30000" dirty="0">
                <a:solidFill>
                  <a:srgbClr val="000000"/>
                </a:solidFill>
                <a:effectLst/>
                <a:latin typeface="Times New Roman" panose="02020603050405020304" pitchFamily="18" charset="0"/>
                <a:ea typeface="Times New Roman" panose="02020603050405020304" pitchFamily="18" charset="0"/>
              </a:rPr>
              <a:t>]</a:t>
            </a:r>
            <a:r>
              <a:rPr lang="en-US" sz="2600" kern="0" dirty="0">
                <a:solidFill>
                  <a:srgbClr val="000000"/>
                </a:solidFill>
                <a:effectLst/>
                <a:latin typeface="Times New Roman" panose="02020603050405020304" pitchFamily="18" charset="0"/>
                <a:ea typeface="Times New Roman" panose="02020603050405020304" pitchFamily="18" charset="0"/>
              </a:rPr>
              <a:t> God will glorify the Son in himself, and will glorify him at once.’”</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rPr>
              <a:t>33 </a:t>
            </a:r>
            <a:r>
              <a:rPr lang="en-US" sz="2600" kern="0" dirty="0">
                <a:solidFill>
                  <a:srgbClr val="000000"/>
                </a:solidFill>
                <a:effectLst/>
                <a:latin typeface="Times New Roman" panose="02020603050405020304" pitchFamily="18" charset="0"/>
                <a:ea typeface="Times New Roman" panose="02020603050405020304" pitchFamily="18" charset="0"/>
              </a:rPr>
              <a:t>“My children, I will be with you only a little longer. You will look for me, and just as I told the Jews, so I tell you now: Where I am going, you cannot come.”</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kern="0" dirty="0">
                <a:solidFill>
                  <a:srgbClr val="2B2B2B"/>
                </a:solidFill>
                <a:effectLst/>
                <a:latin typeface="Times New Roman" panose="02020603050405020304" pitchFamily="18" charset="0"/>
                <a:ea typeface="Times New Roman" panose="02020603050405020304" pitchFamily="18" charset="0"/>
              </a:rPr>
              <a:t>“</a:t>
            </a:r>
            <a:r>
              <a:rPr lang="en-US" sz="2600" b="1" kern="0" baseline="30000" dirty="0">
                <a:solidFill>
                  <a:srgbClr val="000000"/>
                </a:solidFill>
                <a:effectLst/>
                <a:latin typeface="Times New Roman" panose="02020603050405020304" pitchFamily="18" charset="0"/>
                <a:ea typeface="Times New Roman" panose="02020603050405020304" pitchFamily="18" charset="0"/>
              </a:rPr>
              <a:t>34 </a:t>
            </a:r>
            <a:r>
              <a:rPr lang="en-US" sz="2600" kern="0" dirty="0">
                <a:solidFill>
                  <a:srgbClr val="000000"/>
                </a:solidFill>
                <a:effectLst/>
                <a:latin typeface="Times New Roman" panose="02020603050405020304" pitchFamily="18" charset="0"/>
                <a:ea typeface="Times New Roman" panose="02020603050405020304" pitchFamily="18" charset="0"/>
              </a:rPr>
              <a:t>A new command I give you: Love one another. As I have loved you, so you must love one another. </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rPr>
              <a:t>35 </a:t>
            </a:r>
            <a:r>
              <a:rPr lang="en-US" sz="2600" kern="0" dirty="0">
                <a:solidFill>
                  <a:srgbClr val="000000"/>
                </a:solidFill>
                <a:effectLst/>
                <a:latin typeface="Times New Roman" panose="02020603050405020304" pitchFamily="18" charset="0"/>
                <a:ea typeface="Times New Roman" panose="02020603050405020304" pitchFamily="18" charset="0"/>
              </a:rPr>
              <a:t>By this everyone will know that you are my disciples, if you love one another.</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kern="0" dirty="0">
                <a:solidFill>
                  <a:srgbClr val="2B2B2B"/>
                </a:solidFill>
                <a:effectLst/>
                <a:latin typeface="Times New Roman" panose="02020603050405020304" pitchFamily="18" charset="0"/>
                <a:ea typeface="Times New Roman" panose="02020603050405020304" pitchFamily="18" charset="0"/>
              </a:rPr>
              <a:t>“</a:t>
            </a:r>
            <a:r>
              <a:rPr lang="en-US" sz="2600" b="1" kern="0" baseline="30000" dirty="0">
                <a:solidFill>
                  <a:srgbClr val="000000"/>
                </a:solidFill>
                <a:effectLst/>
                <a:latin typeface="Times New Roman" panose="02020603050405020304" pitchFamily="18" charset="0"/>
                <a:ea typeface="Times New Roman" panose="02020603050405020304" pitchFamily="18" charset="0"/>
              </a:rPr>
              <a:t>36 </a:t>
            </a:r>
            <a:r>
              <a:rPr lang="en-US" sz="2600" kern="0" dirty="0">
                <a:solidFill>
                  <a:srgbClr val="000000"/>
                </a:solidFill>
                <a:effectLst/>
                <a:latin typeface="Times New Roman" panose="02020603050405020304" pitchFamily="18" charset="0"/>
                <a:ea typeface="Times New Roman" panose="02020603050405020304" pitchFamily="18" charset="0"/>
              </a:rPr>
              <a:t>Simon Peter asked him, ‘Lord, where are you going?’ Jesus replied, ‘Where I am going, you cannot follow now, but you will follow later.’ </a:t>
            </a:r>
            <a:br>
              <a:rPr lang="en-US" sz="2600" kern="0" dirty="0">
                <a:solidFill>
                  <a:srgbClr val="000000"/>
                </a:solidFill>
                <a:effectLst/>
                <a:latin typeface="Times New Roman" panose="02020603050405020304" pitchFamily="18" charset="0"/>
                <a:ea typeface="Times New Roman" panose="02020603050405020304" pitchFamily="18" charset="0"/>
              </a:rPr>
            </a:br>
            <a:r>
              <a:rPr lang="en-US" sz="2600" b="1" kern="0" baseline="30000" dirty="0">
                <a:solidFill>
                  <a:srgbClr val="000000"/>
                </a:solidFill>
                <a:effectLst/>
                <a:latin typeface="Times New Roman" panose="02020603050405020304" pitchFamily="18" charset="0"/>
                <a:ea typeface="Times New Roman" panose="02020603050405020304" pitchFamily="18" charset="0"/>
              </a:rPr>
              <a:t>37 </a:t>
            </a:r>
            <a:r>
              <a:rPr lang="en-US" sz="2600" kern="0" dirty="0">
                <a:solidFill>
                  <a:srgbClr val="000000"/>
                </a:solidFill>
                <a:effectLst/>
                <a:latin typeface="Times New Roman" panose="02020603050405020304" pitchFamily="18" charset="0"/>
                <a:ea typeface="Times New Roman" panose="02020603050405020304" pitchFamily="18" charset="0"/>
              </a:rPr>
              <a:t>Peter asked, ‘Lord, why can’t I follow you now? I will lay down my life for you.’ “</a:t>
            </a:r>
            <a:r>
              <a:rPr lang="en-US" sz="2600" b="1" kern="0" baseline="30000" dirty="0">
                <a:solidFill>
                  <a:srgbClr val="000000"/>
                </a:solidFill>
                <a:effectLst/>
                <a:latin typeface="Times New Roman" panose="02020603050405020304" pitchFamily="18" charset="0"/>
                <a:ea typeface="Times New Roman" panose="02020603050405020304" pitchFamily="18" charset="0"/>
              </a:rPr>
              <a:t>38 </a:t>
            </a:r>
            <a:r>
              <a:rPr lang="en-US" sz="2600" kern="0" dirty="0">
                <a:solidFill>
                  <a:srgbClr val="000000"/>
                </a:solidFill>
                <a:effectLst/>
                <a:latin typeface="Times New Roman" panose="02020603050405020304" pitchFamily="18" charset="0"/>
                <a:ea typeface="Times New Roman" panose="02020603050405020304" pitchFamily="18" charset="0"/>
              </a:rPr>
              <a:t>Then Jesus answered, ‘Will you really lay down your life for me? Very truly I tell you, before the rooster crows, you will disown me three times!’”</a:t>
            </a:r>
            <a:endParaRPr lang="en-US" sz="2600" dirty="0"/>
          </a:p>
        </p:txBody>
      </p:sp>
      <p:sp>
        <p:nvSpPr>
          <p:cNvPr id="3" name="Content Placeholder 2">
            <a:extLst>
              <a:ext uri="{FF2B5EF4-FFF2-40B4-BE49-F238E27FC236}">
                <a16:creationId xmlns:a16="http://schemas.microsoft.com/office/drawing/2014/main" id="{1A43E2AF-54DD-F068-9858-368FAFE8B7D8}"/>
              </a:ext>
            </a:extLst>
          </p:cNvPr>
          <p:cNvSpPr>
            <a:spLocks noGrp="1"/>
          </p:cNvSpPr>
          <p:nvPr>
            <p:ph idx="1"/>
          </p:nvPr>
        </p:nvSpPr>
        <p:spPr>
          <a:xfrm>
            <a:off x="838200" y="6122943"/>
            <a:ext cx="10515600" cy="54019"/>
          </a:xfrm>
        </p:spPr>
        <p:txBody>
          <a:bodyPr>
            <a:normAutofit fontScale="25000" lnSpcReduction="20000"/>
          </a:bodyPr>
          <a:lstStyle/>
          <a:p>
            <a:endParaRPr lang="en-US" dirty="0"/>
          </a:p>
        </p:txBody>
      </p:sp>
    </p:spTree>
    <p:extLst>
      <p:ext uri="{BB962C8B-B14F-4D97-AF65-F5344CB8AC3E}">
        <p14:creationId xmlns:p14="http://schemas.microsoft.com/office/powerpoint/2010/main" val="3159401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C7C26-2B2B-D06C-7EAD-1DEC47C22E83}"/>
              </a:ext>
            </a:extLst>
          </p:cNvPr>
          <p:cNvSpPr>
            <a:spLocks noGrp="1"/>
          </p:cNvSpPr>
          <p:nvPr>
            <p:ph type="title"/>
          </p:nvPr>
        </p:nvSpPr>
        <p:spPr>
          <a:xfrm>
            <a:off x="838200" y="365125"/>
            <a:ext cx="10515600" cy="5811837"/>
          </a:xfrm>
        </p:spPr>
        <p:txBody>
          <a:bodyPr/>
          <a:lstStyle/>
          <a:p>
            <a:pPr marL="0" marR="0" fontAlgn="base">
              <a:lnSpc>
                <a:spcPct val="115000"/>
              </a:lnSpc>
              <a:spcAft>
                <a:spcPts val="800"/>
              </a:spcAft>
            </a:pPr>
            <a:r>
              <a:rPr lang="en-US" sz="1800" kern="0" dirty="0">
                <a:solidFill>
                  <a:srgbClr val="4D4E5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4D4E53"/>
                </a:solidFill>
                <a:effectLst/>
                <a:latin typeface="Times New Roman" panose="02020603050405020304" pitchFamily="18" charset="0"/>
                <a:ea typeface="Times New Roman" panose="02020603050405020304" pitchFamily="18" charset="0"/>
                <a:cs typeface="Times New Roman" panose="02020603050405020304" pitchFamily="18" charset="0"/>
              </a:rPr>
              <a:t>God is Glorified in Him</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kern="0" dirty="0">
                <a:solidFill>
                  <a:srgbClr val="4D4E53"/>
                </a:solidFill>
                <a:effectLst/>
                <a:latin typeface="Times New Roman" panose="02020603050405020304" pitchFamily="18" charset="0"/>
                <a:ea typeface="Times New Roman" panose="02020603050405020304" pitchFamily="18" charset="0"/>
                <a:cs typeface="Times New Roman" panose="02020603050405020304" pitchFamily="18" charset="0"/>
              </a:rPr>
              <a:t>(Fifth Week of the Easter Season)</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u="none" strike="noStrike" kern="0" dirty="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John 13:18-38</a:t>
            </a:r>
            <a:br>
              <a:rPr lang="en-US" sz="2800" kern="0" dirty="0">
                <a:solidFill>
                  <a:srgbClr val="2B2B2B"/>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B2B2B"/>
                </a:solidFill>
                <a:effectLst/>
                <a:latin typeface="Times New Roman" panose="02020603050405020304" pitchFamily="18" charset="0"/>
                <a:ea typeface="Times New Roman" panose="02020603050405020304" pitchFamily="18" charset="0"/>
                <a:cs typeface="Times New Roman" panose="02020603050405020304" pitchFamily="18" charset="0"/>
              </a:rPr>
              <a:t>Key Verses: 31-32:</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31 </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When he was gone, Jesus said, “Now the Son of Man is glorified and God is glorified in him. </a:t>
            </a:r>
            <a:r>
              <a:rPr lang="en-US" sz="28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32 </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God is glorified in him,</a:t>
            </a:r>
            <a:r>
              <a:rPr lang="en-US" sz="28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u="sng" kern="0" baseline="30000" dirty="0">
                <a:solidFill>
                  <a:srgbClr val="4A4A4A"/>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See footnote c"/>
              </a:rPr>
              <a:t>c</a:t>
            </a:r>
            <a:r>
              <a:rPr lang="en-US" sz="28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God will glorify the Son in himself, and will glorify him at once.</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a:extLst>
              <a:ext uri="{FF2B5EF4-FFF2-40B4-BE49-F238E27FC236}">
                <a16:creationId xmlns:a16="http://schemas.microsoft.com/office/drawing/2014/main" id="{A3FDED72-A5CF-6717-D2B2-9E8AF52548BD}"/>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795824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78365-37B1-B71A-3F37-9B96BC9DB418}"/>
              </a:ext>
            </a:extLst>
          </p:cNvPr>
          <p:cNvSpPr>
            <a:spLocks noGrp="1"/>
          </p:cNvSpPr>
          <p:nvPr>
            <p:ph type="title"/>
          </p:nvPr>
        </p:nvSpPr>
        <p:spPr>
          <a:xfrm>
            <a:off x="838200" y="365125"/>
            <a:ext cx="10515600" cy="5811837"/>
          </a:xfrm>
        </p:spPr>
        <p:txBody>
          <a:bodyPr>
            <a:normAutofit/>
          </a:bodyPr>
          <a:lstStyle/>
          <a:p>
            <a:r>
              <a:rPr lang="en-US" sz="3200" kern="0" dirty="0">
                <a:solidFill>
                  <a:srgbClr val="2B2B2B"/>
                </a:solidFill>
                <a:effectLst/>
                <a:highlight>
                  <a:srgbClr val="FFFF00"/>
                </a:highlight>
                <a:latin typeface="Times New Roman" panose="02020603050405020304" pitchFamily="18" charset="0"/>
                <a:ea typeface="Times New Roman" panose="02020603050405020304" pitchFamily="18" charset="0"/>
              </a:rPr>
              <a:t>Look at verses 18-21.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“18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‘I am not referring to all of you; I know those I have chosen. But this is to fulfill this passage of Scripture: “He who shared my bread has turned</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a"/>
              </a:rPr>
              <a:t>a</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 against me.”</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tooltip="See footnote b"/>
              </a:rPr>
              <a:t>b</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19 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‘I am telling you now before it happens, so that when it does happen you will believe that I am who I am.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20 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Very truly I tell you, whoever accepts anyone I send accepts me; and whoever accepts me accepts the one who sent me.’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21 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After he had said this, Jesus was troubled in spirit and testified, ‘Very truly I tell you, one of you is going to betray me.’”</a:t>
            </a:r>
            <a:endParaRPr lang="en-US" sz="3200" dirty="0"/>
          </a:p>
        </p:txBody>
      </p:sp>
      <p:sp>
        <p:nvSpPr>
          <p:cNvPr id="3" name="Content Placeholder 2">
            <a:extLst>
              <a:ext uri="{FF2B5EF4-FFF2-40B4-BE49-F238E27FC236}">
                <a16:creationId xmlns:a16="http://schemas.microsoft.com/office/drawing/2014/main" id="{F004D451-4D29-7BF0-97E4-D6C041C38551}"/>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00709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BF8AC-F528-1B94-C746-7A5CD59DFEBD}"/>
              </a:ext>
            </a:extLst>
          </p:cNvPr>
          <p:cNvSpPr>
            <a:spLocks noGrp="1"/>
          </p:cNvSpPr>
          <p:nvPr>
            <p:ph type="title"/>
          </p:nvPr>
        </p:nvSpPr>
        <p:spPr>
          <a:xfrm>
            <a:off x="838200" y="365125"/>
            <a:ext cx="10515600" cy="5857556"/>
          </a:xfrm>
        </p:spPr>
        <p:txBody>
          <a:bodyPr>
            <a:normAutofit/>
          </a:bodyPr>
          <a:lstStyle/>
          <a:p>
            <a:r>
              <a:rPr lang="en-US" sz="3600" kern="0" dirty="0">
                <a:solidFill>
                  <a:srgbClr val="2B2B2B"/>
                </a:solidFill>
                <a:effectLst/>
                <a:highlight>
                  <a:srgbClr val="FFFF00"/>
                </a:highlight>
                <a:latin typeface="Times New Roman" panose="02020603050405020304" pitchFamily="18" charset="0"/>
                <a:ea typeface="Times New Roman" panose="02020603050405020304" pitchFamily="18" charset="0"/>
              </a:rPr>
              <a:t>Look at verses 22-25.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22 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His disciples stared at one another, at a loss to know which of them he meant.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23 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One of them, the disciple whom Jesus loved, was reclining next to him.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24 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Simon Peter motioned to this disciple and said, ‘Ask him which one he means.’</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 25 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Leaning back against Jesus, he asked him, ‘Lord, who is it?’”</a:t>
            </a:r>
            <a:endParaRPr lang="en-US" sz="3600" dirty="0"/>
          </a:p>
        </p:txBody>
      </p:sp>
      <p:sp>
        <p:nvSpPr>
          <p:cNvPr id="3" name="Content Placeholder 2">
            <a:extLst>
              <a:ext uri="{FF2B5EF4-FFF2-40B4-BE49-F238E27FC236}">
                <a16:creationId xmlns:a16="http://schemas.microsoft.com/office/drawing/2014/main" id="{0EECBC3D-1103-320A-5F1B-FBF6B5963D55}"/>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27633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8BE89-34AB-4130-F05D-31B34BAE0413}"/>
              </a:ext>
            </a:extLst>
          </p:cNvPr>
          <p:cNvSpPr>
            <a:spLocks noGrp="1"/>
          </p:cNvSpPr>
          <p:nvPr>
            <p:ph type="title"/>
          </p:nvPr>
        </p:nvSpPr>
        <p:spPr>
          <a:xfrm>
            <a:off x="838200" y="365125"/>
            <a:ext cx="10515600" cy="5857556"/>
          </a:xfrm>
        </p:spPr>
        <p:txBody>
          <a:bodyPr>
            <a:normAutofit/>
          </a:bodyPr>
          <a:lstStyle/>
          <a:p>
            <a:r>
              <a:rPr lang="en-US" sz="4000" dirty="0">
                <a:solidFill>
                  <a:srgbClr val="000000"/>
                </a:solidFill>
                <a:effectLst/>
                <a:highlight>
                  <a:srgbClr val="00FF00"/>
                </a:highlight>
                <a:latin typeface="Times New Roman" panose="02020603050405020304" pitchFamily="18" charset="0"/>
                <a:ea typeface="Times New Roman" panose="02020603050405020304" pitchFamily="18" charset="0"/>
              </a:rPr>
              <a:t>1 Timothy 6:10, “</a:t>
            </a:r>
            <a:r>
              <a:rPr lang="en-US" sz="4000" dirty="0">
                <a:solidFill>
                  <a:srgbClr val="000000"/>
                </a:solidFill>
                <a:effectLst/>
                <a:highlight>
                  <a:srgbClr val="00FF00"/>
                </a:highlight>
                <a:latin typeface="Times New Roman" panose="02020603050405020304" pitchFamily="18" charset="0"/>
                <a:ea typeface="Calibri" panose="020F0502020204030204" pitchFamily="34" charset="0"/>
              </a:rPr>
              <a:t>For the love of money is a root of all kinds of evil. Some people, eager for money, have wandered from the faith and pierced themselves with many griefs.”</a:t>
            </a:r>
            <a:endParaRPr lang="en-US" sz="4000" dirty="0"/>
          </a:p>
        </p:txBody>
      </p:sp>
      <p:sp>
        <p:nvSpPr>
          <p:cNvPr id="3" name="Content Placeholder 2">
            <a:extLst>
              <a:ext uri="{FF2B5EF4-FFF2-40B4-BE49-F238E27FC236}">
                <a16:creationId xmlns:a16="http://schemas.microsoft.com/office/drawing/2014/main" id="{FF9FEDC7-3798-9133-961A-DF3B141A3CE1}"/>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74342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69820-805D-6134-B433-E1F7A2947040}"/>
              </a:ext>
            </a:extLst>
          </p:cNvPr>
          <p:cNvSpPr>
            <a:spLocks noGrp="1"/>
          </p:cNvSpPr>
          <p:nvPr>
            <p:ph type="title"/>
          </p:nvPr>
        </p:nvSpPr>
        <p:spPr>
          <a:xfrm>
            <a:off x="838200" y="365125"/>
            <a:ext cx="10515600" cy="5717403"/>
          </a:xfrm>
        </p:spPr>
        <p:txBody>
          <a:bodyPr>
            <a:normAutofit/>
          </a:bodyPr>
          <a:lstStyle/>
          <a:p>
            <a:r>
              <a:rPr lang="en-US" sz="3200" kern="0" dirty="0">
                <a:solidFill>
                  <a:srgbClr val="2B2B2B"/>
                </a:solidFill>
                <a:effectLst/>
                <a:highlight>
                  <a:srgbClr val="FFFF00"/>
                </a:highlight>
                <a:latin typeface="Times New Roman" panose="02020603050405020304" pitchFamily="18" charset="0"/>
                <a:ea typeface="Times New Roman" panose="02020603050405020304" pitchFamily="18" charset="0"/>
              </a:rPr>
              <a:t>Look at verses 26-30.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26 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Jesus answered, ‘It is the one to whom I will give this piece of bread when I have dipped it in the dish.’ Then, dipping the piece of bread, he gave it to Judas, the son of Simon Iscariot.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27 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As soon as Judas took the bread, Satan entered into him. So Jesus told him, ‘What you are about to do, do quickly.’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28 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But no one at the meal understood why Jesus said this to him.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29 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Since Judas had charge of the money, some thought Jesus was telling him to buy what was needed for the festival, or to give something to the poor.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30 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As soon as Judas had taken the bread, he went out. And it was night.”</a:t>
            </a:r>
            <a:endParaRPr lang="en-US" sz="3200" dirty="0"/>
          </a:p>
        </p:txBody>
      </p:sp>
      <p:sp>
        <p:nvSpPr>
          <p:cNvPr id="3" name="Content Placeholder 2">
            <a:extLst>
              <a:ext uri="{FF2B5EF4-FFF2-40B4-BE49-F238E27FC236}">
                <a16:creationId xmlns:a16="http://schemas.microsoft.com/office/drawing/2014/main" id="{14912FD5-A790-88CA-3D5E-7C4C61045FB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767528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0BD-F175-E0B2-7EE5-2206723BD7DD}"/>
              </a:ext>
            </a:extLst>
          </p:cNvPr>
          <p:cNvSpPr>
            <a:spLocks noGrp="1"/>
          </p:cNvSpPr>
          <p:nvPr>
            <p:ph type="title"/>
          </p:nvPr>
        </p:nvSpPr>
        <p:spPr>
          <a:xfrm>
            <a:off x="838200" y="365125"/>
            <a:ext cx="10515600" cy="5863909"/>
          </a:xfrm>
        </p:spPr>
        <p:txBody>
          <a:bodyPr/>
          <a:lstStyle/>
          <a:p>
            <a:endParaRPr lang="en-US" dirty="0"/>
          </a:p>
        </p:txBody>
      </p:sp>
      <p:pic>
        <p:nvPicPr>
          <p:cNvPr id="5" name="Content Placeholder 4">
            <a:extLst>
              <a:ext uri="{FF2B5EF4-FFF2-40B4-BE49-F238E27FC236}">
                <a16:creationId xmlns:a16="http://schemas.microsoft.com/office/drawing/2014/main" id="{189F4C5B-9B1E-B888-B46D-59DC44D94C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52283" y="6127750"/>
            <a:ext cx="87433" cy="49213"/>
          </a:xfrm>
        </p:spPr>
      </p:pic>
      <p:pic>
        <p:nvPicPr>
          <p:cNvPr id="7" name="Picture 6">
            <a:extLst>
              <a:ext uri="{FF2B5EF4-FFF2-40B4-BE49-F238E27FC236}">
                <a16:creationId xmlns:a16="http://schemas.microsoft.com/office/drawing/2014/main" id="{D8BAA5AC-56E4-E941-9885-BB786A123C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9253" y="1126581"/>
            <a:ext cx="7274785" cy="4354767"/>
          </a:xfrm>
          <a:prstGeom prst="rect">
            <a:avLst/>
          </a:prstGeom>
        </p:spPr>
      </p:pic>
    </p:spTree>
    <p:extLst>
      <p:ext uri="{BB962C8B-B14F-4D97-AF65-F5344CB8AC3E}">
        <p14:creationId xmlns:p14="http://schemas.microsoft.com/office/powerpoint/2010/main" val="3698016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1531</Words>
  <Application>Microsoft Office PowerPoint</Application>
  <PresentationFormat>Widescreen</PresentationFormat>
  <Paragraphs>14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John 13:18-38: “18 ‘I am not referring to all of you; I know those I have chosen. But this is to fulfill this passage of Scripture: “He who shared my bread has turned[a] against me.”[b]  19 ‘I am telling you now before it happens, so that when it does happen you will believe that I am who I am.  20 Very truly I tell you, whoever accepts anyone I send accepts me; and whoever accepts me accepts the one who sent me.’ 21 After he had said this, Jesus was troubled in spirit and testified, ‘Very truly I tell you, one of you is going to betray me.’”</vt:lpstr>
      <vt:lpstr>“22 His disciples stared at one another, at a loss to know which of them he meant.  23 One of them, the disciple whom Jesus loved, was reclining next to him.  24 Simon Peter motioned to this disciple and said, ‘Ask him which one he means.’  25 Leaning back against Jesus, he asked him, ‘Lord, who is it?’” “26 Jesus answered, ‘It is the one to whom I will give this piece of bread when I have dipped it in the dish.’ Then, dipping the piece of bread, he gave it to Judas, the son of Simon Iscariot. 27 As soon as Judas took the bread, Satan entered into him. So Jesus told him, ‘What you are about to do, do quickly.’  28 But no one at the meal understood why Jesus said this to him.  29 Since Judas had charge of the money, some thought Jesus was telling him to buy what was needed for the festival, or to give something to the poor.  30 As soon as Judas had taken the bread, he went out. And it was night.” </vt:lpstr>
      <vt:lpstr>“31 When he was gone, Jesus said, ‘Now the Son of Man is glorified and God is glorified in him.  32 If God is glorified in him,[c] God will glorify the Son in himself, and will glorify him at once.’” 33 “My children, I will be with you only a little longer. You will look for me, and just as I told the Jews, so I tell you now: Where I am going, you cannot come.” “34 A new command I give you: Love one another. As I have loved you, so you must love one another.  35 By this everyone will know that you are my disciples, if you love one another. “36 Simon Peter asked him, ‘Lord, where are you going?’ Jesus replied, ‘Where I am going, you cannot follow now, but you will follow later.’  37 Peter asked, ‘Lord, why can’t I follow you now? I will lay down my life for you.’ “38 Then Jesus answered, ‘Will you really lay down your life for me? Very truly I tell you, before the rooster crows, you will disown me three times!’”</vt:lpstr>
      <vt:lpstr>                                                    God is Glorified in Him                              (Fifth Week of the Easter Season)   John 13:18-38 Key Verses: 31-32: 31 When he was gone, Jesus said, “Now the Son of Man is glorified and God is glorified in him. 32 If God is glorified in him,[c] God will glorify the Son in himself, and will glorify him at once. </vt:lpstr>
      <vt:lpstr>Look at verses 18-21. “18 ‘I am not referring to all of you; I know those I have chosen. But this is to fulfill this passage of Scripture: “He who shared my bread has turned[a] against me.”[b] 19 ‘I am telling you now before it happens, so that when it does happen you will believe that I am who I am. 20 Very truly I tell you, whoever accepts anyone I send accepts me; and whoever accepts me accepts the one who sent me.’ 21 After he had said this, Jesus was troubled in spirit and testified, ‘Very truly I tell you, one of you is going to betray me.’”</vt:lpstr>
      <vt:lpstr>Look at verses 22-25. “22 His disciples stared at one another, at a loss to know which of them he meant. 23 One of them, the disciple whom Jesus loved, was reclining next to him. 24 Simon Peter motioned to this disciple and said, ‘Ask him which one he means.’ 25 Leaning back against Jesus, he asked him, ‘Lord, who is it?’”</vt:lpstr>
      <vt:lpstr>1 Timothy 6:10, “For the love of money is a root of all kinds of evil. Some people, eager for money, have wandered from the faith and pierced themselves with many griefs.”</vt:lpstr>
      <vt:lpstr>Look at verses 26-30. “26 Jesus answered, ‘It is the one to whom I will give this piece of bread when I have dipped it in the dish.’ Then, dipping the piece of bread, he gave it to Judas, the son of Simon Iscariot. 27 As soon as Judas took the bread, Satan entered into him. So Jesus told him, ‘What you are about to do, do quickly.’ 28 But no one at the meal understood why Jesus said this to him. 29 Since Judas had charge of the money, some thought Jesus was telling him to buy what was needed for the festival, or to give something to the poor. 30 As soon as Judas had taken the bread, he went out. And it was night.”</vt:lpstr>
      <vt:lpstr>PowerPoint Presentation</vt:lpstr>
      <vt:lpstr>Hebrews 10:26-27, “If we deliberately keep on sinning after we have received the knowledge of the truth, no sacrifice for sins is left, 27 but only a fearful expectation of judgment and of raging fire that will consume the enemies of God.”</vt:lpstr>
      <vt:lpstr>Look at verses 31-32. “31 When he was gone, Jesus said, ‘Now the Son of Man is glorified and God is glorified in him. 32 If God is glorified in him,[c] God will glorify the Son in himself, and will glorify him at once.’”</vt:lpstr>
      <vt:lpstr>PowerPoint Presentation</vt:lpstr>
      <vt:lpstr>Look at verses 33-35. 33 “My children, I will be with you only a little longer. You will look for me, and just as I told the Jews, so I tell you now: Where I am going, you cannot come. 34 A new command I give you: Love one another. As I have loved you, so you must love one another. 35 By this everyone will know that you are my disciples, if you love one another.”</vt:lpstr>
      <vt:lpstr>1 John 4:7-12, “7 Dear friends, let us love one another, for love comes from God. Everyone who loves has been born of God and knows God. 8 Whoever does not love does not know God, because God is love. 9 This is how God showed his love among us: He sent his one and only Son into the world that we might live through him. 10 This is love: not that we loved God, but that he loved us and sent his Son as an atoning sacrifice for our sins. 11 Dear friends, since God so loved us, we also ought to love one another. 12 No one has ever seen God; but if we love one another, God lives in us and his love is made complete in us.”</vt:lpstr>
      <vt:lpstr>PowerPoint Presentation</vt:lpstr>
      <vt:lpstr>PowerPoint Presentation</vt:lpstr>
      <vt:lpstr>Look at verses 36-37. “36 Simon Peter asked him, ‘Lord, where are you going?’ Jesus replied, ‘Where I am going, you cannot follow now, but you will follow later.’ 37 Peter asked, ‘Lord, why can’t I follow you now? I will lay down my life for you.’ 38 Then Jesus answered, ‘Will you really lay down your life for me? Very truly I tell you, before the rooster crows, you will disown me three times!’”  </vt:lpstr>
      <vt:lpstr>John 21:15b, “Yes, Lord, you know that I love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5</cp:revision>
  <dcterms:created xsi:type="dcterms:W3CDTF">2025-05-17T23:49:03Z</dcterms:created>
  <dcterms:modified xsi:type="dcterms:W3CDTF">2025-05-18T13:08:17Z</dcterms:modified>
</cp:coreProperties>
</file>