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4" r:id="rId2"/>
    <p:sldId id="305" r:id="rId3"/>
    <p:sldId id="306" r:id="rId4"/>
    <p:sldId id="307" r:id="rId5"/>
    <p:sldId id="308" r:id="rId6"/>
    <p:sldId id="309" r:id="rId7"/>
    <p:sldId id="310" r:id="rId8"/>
    <p:sldId id="311" r:id="rId9"/>
    <p:sldId id="312" r:id="rId10"/>
    <p:sldId id="313" r:id="rId11"/>
    <p:sldId id="314" r:id="rId12"/>
    <p:sldId id="315" r:id="rId13"/>
    <p:sldId id="316" r:id="rId14"/>
    <p:sldId id="317" r:id="rId15"/>
    <p:sldId id="322" r:id="rId16"/>
    <p:sldId id="319" r:id="rId17"/>
    <p:sldId id="320" r:id="rId18"/>
    <p:sldId id="323" r:id="rId19"/>
    <p:sldId id="32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63" d="100"/>
          <a:sy n="63" d="100"/>
        </p:scale>
        <p:origin x="77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A51C-5AA9-05F9-2B14-5F25B50BD7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4C86B3-86C2-E5CA-50D2-C148378A0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21769C-728F-6765-B648-5B7EEBBBC899}"/>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DAF5EF3E-5E44-09D9-DCA6-A137D7348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3166B-76D5-ADB8-9DCD-770A6E33DA8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245841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9598-25F5-1680-79F2-05D27ACF9C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292064-1F87-6DBC-F1ED-A9910ABE9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1AA43-EFFF-2ED1-4C7B-F6E22F84B772}"/>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117EB7A5-BEC0-5F7F-1998-733ED468DF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59632-186E-C893-A28D-B2205090639B}"/>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620654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DD425-C170-66FA-7AEC-1BC06B891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C7CDC-81F1-7CC3-13A8-CB83E8769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FB7ED6-324C-D25C-1A89-DC4A5B774BF9}"/>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6A6BC02C-4096-798A-B785-44042BBB5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9B9E9F-895F-54B5-0A35-034CC0FF4AB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87333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E6E7-1913-CD99-031E-20FCA37C7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C48DE-0950-6DE9-4249-1DF42F995E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2405B-FA1A-6F11-D899-0EABA0758254}"/>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D839E521-3CBC-A6C9-3D4E-D985A897CC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4F0D9-523E-767D-3C6D-A7C92D01ED8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60097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63DA-6D64-889E-4FF6-D6F91BFE0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4F5703-E883-265E-530A-BC556D9D77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65A5E9-9843-EB12-8E50-C4F128EE715A}"/>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E3FCA2F5-48E4-2B5C-1EA9-4CB60292D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22DED-32C0-C1A7-83F0-4EB0E6BAD94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14608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29D73-D48A-4CF2-02E4-F4BC5AD7E7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A7019D-86AA-D932-7D09-2872DE7B5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0FB422-ED9A-5281-75D5-77092E1207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CBD83F-3B2B-ADFC-7220-3A476B18C63C}"/>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6" name="Footer Placeholder 5">
            <a:extLst>
              <a:ext uri="{FF2B5EF4-FFF2-40B4-BE49-F238E27FC236}">
                <a16:creationId xmlns:a16="http://schemas.microsoft.com/office/drawing/2014/main" id="{FE3FE780-F961-6765-35A9-425E4651E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F28946-1012-8635-47FB-A8578553F4E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14235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3EB2-66A2-9578-8649-6EC9E0118B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AF3F36-6EAB-9C70-C6D1-B0B9579F0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3E6A10-3879-BE4B-68DB-798535AEAF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49ECC8-A383-DC6A-2CF2-911C70E89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546C0-E13D-30DB-863A-00DFC0C40F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3C149C-932C-D790-5AE2-BDE647174E26}"/>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8" name="Footer Placeholder 7">
            <a:extLst>
              <a:ext uri="{FF2B5EF4-FFF2-40B4-BE49-F238E27FC236}">
                <a16:creationId xmlns:a16="http://schemas.microsoft.com/office/drawing/2014/main" id="{C0B95A1E-DB89-9C68-92F1-F6E6FB21FD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F043B-5633-8793-3B88-471849EBAA88}"/>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98216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B65C9-92B7-60F8-68BB-80527F6A5B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EBE1E0-3057-2FF6-9DE0-9107108E8BEF}"/>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4" name="Footer Placeholder 3">
            <a:extLst>
              <a:ext uri="{FF2B5EF4-FFF2-40B4-BE49-F238E27FC236}">
                <a16:creationId xmlns:a16="http://schemas.microsoft.com/office/drawing/2014/main" id="{58055260-A73B-79BA-344E-044C99728D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40E8B6-8FA2-7B0E-AE30-E11AC0546A17}"/>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80468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8DCDBB-CBA8-EB8A-3FDD-E0B7467F130B}"/>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3" name="Footer Placeholder 2">
            <a:extLst>
              <a:ext uri="{FF2B5EF4-FFF2-40B4-BE49-F238E27FC236}">
                <a16:creationId xmlns:a16="http://schemas.microsoft.com/office/drawing/2014/main" id="{57D8A4EC-252F-2EB0-5411-C976E53B9A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7DCE41-6ECF-E14C-CE76-2CDE054D7F0E}"/>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74132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EA93-6954-DF34-2830-494CE52C4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3112F3-5227-4747-DA4C-A61F8AD65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FB9D97-E1F2-1289-2F6B-B609DF4B06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EA7B7-5F4B-120B-F59A-29C973053189}"/>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6" name="Footer Placeholder 5">
            <a:extLst>
              <a:ext uri="{FF2B5EF4-FFF2-40B4-BE49-F238E27FC236}">
                <a16:creationId xmlns:a16="http://schemas.microsoft.com/office/drawing/2014/main" id="{3D02819F-DE47-C485-E133-3C93D5A4A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E22FD-1286-CA85-7637-79DE18A36FF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26342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223A-80A6-34D6-6E60-AFAFBD7F8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09F3C3-6D27-8B2E-7D4D-241B0A23D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690C99-2650-0F94-82D2-039E72209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19DAB-3029-7E40-B118-1947FC8FFCCF}"/>
              </a:ext>
            </a:extLst>
          </p:cNvPr>
          <p:cNvSpPr>
            <a:spLocks noGrp="1"/>
          </p:cNvSpPr>
          <p:nvPr>
            <p:ph type="dt" sz="half" idx="10"/>
          </p:nvPr>
        </p:nvSpPr>
        <p:spPr/>
        <p:txBody>
          <a:bodyPr/>
          <a:lstStyle/>
          <a:p>
            <a:fld id="{B73C81C1-87F6-504C-8C73-68C9C5D75E44}" type="datetimeFigureOut">
              <a:rPr lang="en-US" smtClean="0"/>
              <a:t>7/13/2025</a:t>
            </a:fld>
            <a:endParaRPr lang="en-US"/>
          </a:p>
        </p:txBody>
      </p:sp>
      <p:sp>
        <p:nvSpPr>
          <p:cNvPr id="6" name="Footer Placeholder 5">
            <a:extLst>
              <a:ext uri="{FF2B5EF4-FFF2-40B4-BE49-F238E27FC236}">
                <a16:creationId xmlns:a16="http://schemas.microsoft.com/office/drawing/2014/main" id="{B97DB4EF-F7AF-5749-9168-32B21EFF86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7E76A-BE93-EB60-5D5F-035B5E7B33D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675724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05D1C8-46CB-36C7-444B-4A63497C4B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F89459-3688-CDFE-8C99-D62EDF456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F4C9B-EC68-EA2B-4538-82651057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3C81C1-87F6-504C-8C73-68C9C5D75E44}" type="datetimeFigureOut">
              <a:rPr lang="en-US" smtClean="0"/>
              <a:t>7/13/2025</a:t>
            </a:fld>
            <a:endParaRPr lang="en-US"/>
          </a:p>
        </p:txBody>
      </p:sp>
      <p:sp>
        <p:nvSpPr>
          <p:cNvPr id="5" name="Footer Placeholder 4">
            <a:extLst>
              <a:ext uri="{FF2B5EF4-FFF2-40B4-BE49-F238E27FC236}">
                <a16:creationId xmlns:a16="http://schemas.microsoft.com/office/drawing/2014/main" id="{BB29426C-1DC7-2379-8E74-625BBAC1EA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8D1FB79-02BC-68F1-6689-F45E225818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C27D9E-3CE5-7740-A470-262BA47B3A08}" type="slidenum">
              <a:rPr lang="en-US" smtClean="0"/>
              <a:t>‹#›</a:t>
            </a:fld>
            <a:endParaRPr lang="en-US"/>
          </a:p>
        </p:txBody>
      </p:sp>
    </p:spTree>
    <p:extLst>
      <p:ext uri="{BB962C8B-B14F-4D97-AF65-F5344CB8AC3E}">
        <p14:creationId xmlns:p14="http://schemas.microsoft.com/office/powerpoint/2010/main" val="1658702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iblegateway.com/passage/?search=2%20Thessalonians%202&amp;version=ESV#fen-ESV-29648b" TargetMode="External"/><Relationship Id="rId2" Type="http://schemas.openxmlformats.org/officeDocument/2006/relationships/hyperlink" Target="https://www.biblegateway.com/passage/?search=2%20Thessalonians%202&amp;version=ESV#fen-ESV-29646a"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2%20Thessalonians%202&amp;version=ESV#fen-ESV-29648c"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biblegateway.com/passage/?search=2%20Thessalonians%202&amp;version=ESV#fen-ESV-29648c" TargetMode="External"/><Relationship Id="rId2" Type="http://schemas.openxmlformats.org/officeDocument/2006/relationships/hyperlink" Target="https://www.biblegateway.com/passage/?search=2%20Thessalonians%202&amp;version=ESV#fen-ESV-29648b"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iblegateway.com/passage/?search=2%20Thessalonians%202&amp;version=ESV#fen-ESV-29646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BF8F6-B390-25AD-1E15-7A6D6479B839}"/>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CE7256-42C9-278E-BFCE-6C73230364F9}"/>
              </a:ext>
            </a:extLst>
          </p:cNvPr>
          <p:cNvSpPr>
            <a:spLocks noGrp="1"/>
          </p:cNvSpPr>
          <p:nvPr>
            <p:ph idx="1"/>
          </p:nvPr>
        </p:nvSpPr>
        <p:spPr>
          <a:xfrm>
            <a:off x="838200" y="500141"/>
            <a:ext cx="10515600" cy="5676822"/>
          </a:xfrm>
        </p:spPr>
        <p:txBody>
          <a:bodyPr>
            <a:normAutofit/>
          </a:bodyPr>
          <a:lstStyle/>
          <a:p>
            <a:pPr marL="0" indent="0">
              <a:buNone/>
            </a:pPr>
            <a:r>
              <a:rPr lang="en-US" sz="2400" dirty="0"/>
              <a:t>2 Thessalonians 2:1-5:</a:t>
            </a:r>
          </a:p>
          <a:p>
            <a:pPr marL="0" indent="0">
              <a:buNone/>
            </a:pPr>
            <a:r>
              <a:rPr lang="en-US" sz="2400" dirty="0"/>
              <a:t>Now concerning the coming of our Lord Jesus Christ and our being gathered together to him, we ask you, brothers,</a:t>
            </a:r>
            <a:r>
              <a:rPr lang="en-US" sz="2400" baseline="30000" dirty="0"/>
              <a:t>[</a:t>
            </a:r>
            <a:r>
              <a:rPr lang="en-US" sz="2400" baseline="30000" dirty="0">
                <a:hlinkClick r:id="rId2" tooltip="See footnote a"/>
              </a:rPr>
              <a:t>a</a:t>
            </a:r>
            <a:r>
              <a:rPr lang="en-US" sz="2400" baseline="30000" dirty="0"/>
              <a:t>]</a:t>
            </a:r>
            <a:r>
              <a:rPr lang="en-US" sz="2400" dirty="0"/>
              <a:t> </a:t>
            </a:r>
          </a:p>
          <a:p>
            <a:pPr marL="0" indent="0">
              <a:buNone/>
            </a:pPr>
            <a:r>
              <a:rPr lang="en-US" sz="2400" b="1" baseline="30000" dirty="0"/>
              <a:t>2 </a:t>
            </a:r>
            <a:r>
              <a:rPr lang="en-US" sz="2400" dirty="0"/>
              <a:t>not to be quickly shaken in mind or alarmed, either by a spirit or a spoken word, or a letter seeming to be from us, to the effect that the day of the Lord has come. </a:t>
            </a:r>
          </a:p>
          <a:p>
            <a:pPr marL="0" indent="0">
              <a:buNone/>
            </a:pPr>
            <a:r>
              <a:rPr lang="en-US" sz="2400" b="1" baseline="30000" dirty="0"/>
              <a:t>3 </a:t>
            </a:r>
            <a:r>
              <a:rPr lang="en-US" sz="2400" dirty="0"/>
              <a:t>Let no one deceive you in any way. For that day will not come, unless the rebellion comes first, and the man of lawlessness</a:t>
            </a:r>
            <a:r>
              <a:rPr lang="en-US" sz="2400" baseline="30000" dirty="0"/>
              <a:t>[</a:t>
            </a:r>
            <a:r>
              <a:rPr lang="en-US" sz="2400" baseline="30000" dirty="0">
                <a:hlinkClick r:id="rId3" tooltip="See footnote b"/>
              </a:rPr>
              <a:t>b</a:t>
            </a:r>
            <a:r>
              <a:rPr lang="en-US" sz="2400" baseline="30000" dirty="0"/>
              <a:t>]</a:t>
            </a:r>
            <a:r>
              <a:rPr lang="en-US" sz="2400" dirty="0"/>
              <a:t> is revealed, the son of destruction,</a:t>
            </a:r>
            <a:r>
              <a:rPr lang="en-US" sz="2400" baseline="30000" dirty="0"/>
              <a:t>[</a:t>
            </a:r>
            <a:r>
              <a:rPr lang="en-US" sz="2400" baseline="30000" dirty="0">
                <a:hlinkClick r:id="rId4" tooltip="See footnote c"/>
              </a:rPr>
              <a:t>c</a:t>
            </a:r>
            <a:r>
              <a:rPr lang="en-US" sz="2400" baseline="30000" dirty="0"/>
              <a:t>]</a:t>
            </a:r>
            <a:r>
              <a:rPr lang="en-US" sz="2400" dirty="0"/>
              <a:t> </a:t>
            </a:r>
          </a:p>
          <a:p>
            <a:pPr marL="0" indent="0">
              <a:buNone/>
            </a:pPr>
            <a:r>
              <a:rPr lang="en-US" sz="2400" b="1" baseline="30000" dirty="0"/>
              <a:t>4 </a:t>
            </a:r>
            <a:r>
              <a:rPr lang="en-US" sz="2400" dirty="0"/>
              <a:t>who opposes and exalts himself against every so-called god or object of worship, so that he takes his seat in the temple of God, proclaiming himself to be God. </a:t>
            </a:r>
          </a:p>
          <a:p>
            <a:pPr marL="0" indent="0">
              <a:buNone/>
            </a:pPr>
            <a:r>
              <a:rPr lang="en-US" sz="2400" b="1" baseline="30000" dirty="0"/>
              <a:t>5 </a:t>
            </a:r>
            <a:r>
              <a:rPr lang="en-US" sz="2400" dirty="0"/>
              <a:t>Do you not remember that when I was still with you I told you these things?</a:t>
            </a:r>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693656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947BD-2D0F-D749-9D8A-5D9660F82BA8}"/>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0B07EB-A8C3-497F-1161-C82FEB921BEC}"/>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3600" b="1" u="sng" dirty="0"/>
              <a:t>III. The third thing that must proceed the day of the Lord is the revelation of the man of lawlessness</a:t>
            </a:r>
            <a:r>
              <a:rPr lang="en-US" sz="3600" dirty="0"/>
              <a:t> (3b)</a:t>
            </a:r>
          </a:p>
          <a:p>
            <a:pPr marL="0" indent="0">
              <a:buNone/>
            </a:pPr>
            <a:endParaRPr lang="en-US" dirty="0"/>
          </a:p>
        </p:txBody>
      </p:sp>
    </p:spTree>
    <p:extLst>
      <p:ext uri="{BB962C8B-B14F-4D97-AF65-F5344CB8AC3E}">
        <p14:creationId xmlns:p14="http://schemas.microsoft.com/office/powerpoint/2010/main" val="198160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1C4C4-FA80-6C32-F27D-063F442AAFED}"/>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F7BBBE6-15A8-E62F-CBD5-FAF2C0ACAB57}"/>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4000" dirty="0"/>
              <a:t>Look at verse 3b. “…and the man of lawlessness</a:t>
            </a:r>
            <a:r>
              <a:rPr lang="en-US" sz="4000" baseline="30000" dirty="0"/>
              <a:t>[</a:t>
            </a:r>
            <a:r>
              <a:rPr lang="en-US" sz="4000" u="sng" baseline="30000" dirty="0">
                <a:hlinkClick r:id="rId2" tooltip="See footnote b"/>
              </a:rPr>
              <a:t>b</a:t>
            </a:r>
            <a:r>
              <a:rPr lang="en-US" sz="4000" baseline="30000" dirty="0"/>
              <a:t>]</a:t>
            </a:r>
            <a:r>
              <a:rPr lang="en-US" sz="4000" dirty="0"/>
              <a:t> is revealed, the son of destruction,</a:t>
            </a:r>
            <a:r>
              <a:rPr lang="en-US" sz="4000" baseline="30000" dirty="0"/>
              <a:t>[</a:t>
            </a:r>
            <a:r>
              <a:rPr lang="en-US" sz="4000" u="sng" baseline="30000" dirty="0">
                <a:hlinkClick r:id="rId3" tooltip="See footnote c"/>
              </a:rPr>
              <a:t>c</a:t>
            </a:r>
            <a:r>
              <a:rPr lang="en-US" sz="4000" baseline="30000" dirty="0"/>
              <a:t>]</a:t>
            </a:r>
            <a:r>
              <a:rPr lang="en-US" sz="4000" dirty="0"/>
              <a:t>”</a:t>
            </a:r>
          </a:p>
          <a:p>
            <a:pPr marL="0" indent="0">
              <a:buNone/>
            </a:pPr>
            <a:endParaRPr lang="en-US" dirty="0"/>
          </a:p>
        </p:txBody>
      </p:sp>
    </p:spTree>
    <p:extLst>
      <p:ext uri="{BB962C8B-B14F-4D97-AF65-F5344CB8AC3E}">
        <p14:creationId xmlns:p14="http://schemas.microsoft.com/office/powerpoint/2010/main" val="2518128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1B40-EB82-6DEE-C132-621D3A4EDAC7}"/>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6EF91BD-DB70-0D3C-1665-223A5E9200C2}"/>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346B528A-7CF0-9DDE-B85B-E43C7CBAF270}"/>
              </a:ext>
            </a:extLst>
          </p:cNvPr>
          <p:cNvSpPr txBox="1"/>
          <p:nvPr/>
        </p:nvSpPr>
        <p:spPr>
          <a:xfrm>
            <a:off x="1545469" y="3038316"/>
            <a:ext cx="9906842" cy="689099"/>
          </a:xfrm>
          <a:prstGeom prst="rect">
            <a:avLst/>
          </a:prstGeom>
          <a:noFill/>
        </p:spPr>
        <p:txBody>
          <a:bodyPr wrap="square">
            <a:spAutoFit/>
          </a:bodyPr>
          <a:lstStyle/>
          <a:p>
            <a:pPr marR="0" lvl="0" algn="just">
              <a:lnSpc>
                <a:spcPct val="115000"/>
              </a:lnSpc>
              <a:spcAft>
                <a:spcPts val="800"/>
              </a:spcAft>
            </a:pPr>
            <a:r>
              <a:rPr lang="en-US" sz="3600" b="1" u="sng" kern="0" dirty="0">
                <a:effectLst/>
                <a:latin typeface="Times New Roman" panose="02020603050405020304" pitchFamily="18" charset="0"/>
                <a:ea typeface="Times New Roman" panose="02020603050405020304" pitchFamily="18" charset="0"/>
                <a:cs typeface="Times New Roman" panose="02020603050405020304" pitchFamily="18" charset="0"/>
              </a:rPr>
              <a:t>IV. The fourth event is a rebuilt temple</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 (4)</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6388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04CAD-1F99-987C-D669-9788C6C7E6E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B3FCC07-BD8D-7A55-FE0E-2547AFB025D9}"/>
              </a:ext>
            </a:extLst>
          </p:cNvPr>
          <p:cNvSpPr>
            <a:spLocks noGrp="1"/>
          </p:cNvSpPr>
          <p:nvPr>
            <p:ph idx="1"/>
          </p:nvPr>
        </p:nvSpPr>
        <p:spPr>
          <a:xfrm>
            <a:off x="838200" y="410844"/>
            <a:ext cx="10515600" cy="5766119"/>
          </a:xfrm>
        </p:spPr>
        <p:txBody>
          <a:bodyPr/>
          <a:lstStyle/>
          <a:p>
            <a:pPr marL="0" indent="0">
              <a:buNone/>
            </a:pPr>
            <a:endParaRPr lang="en-US" dirty="0"/>
          </a:p>
        </p:txBody>
      </p:sp>
      <p:sp>
        <p:nvSpPr>
          <p:cNvPr id="5" name="TextBox 4">
            <a:extLst>
              <a:ext uri="{FF2B5EF4-FFF2-40B4-BE49-F238E27FC236}">
                <a16:creationId xmlns:a16="http://schemas.microsoft.com/office/drawing/2014/main" id="{FFBB2EA6-BAB8-8629-8E36-7F6C7A036604}"/>
              </a:ext>
            </a:extLst>
          </p:cNvPr>
          <p:cNvSpPr txBox="1"/>
          <p:nvPr/>
        </p:nvSpPr>
        <p:spPr>
          <a:xfrm>
            <a:off x="1454957" y="1905166"/>
            <a:ext cx="9684556" cy="2062103"/>
          </a:xfrm>
          <a:prstGeom prst="rect">
            <a:avLst/>
          </a:prstGeom>
          <a:noFill/>
        </p:spPr>
        <p:txBody>
          <a:bodyPr wrap="square">
            <a:spAutoFit/>
          </a:bodyPr>
          <a:lstStyle/>
          <a:p>
            <a:r>
              <a:rPr lang="en-US" sz="3200" kern="0" dirty="0">
                <a:effectLst/>
                <a:latin typeface="Times New Roman" panose="02020603050405020304" pitchFamily="18" charset="0"/>
                <a:ea typeface="Times New Roman" panose="02020603050405020304" pitchFamily="18" charset="0"/>
              </a:rPr>
              <a:t>Look at verse 4. “…</a:t>
            </a:r>
            <a:r>
              <a:rPr lang="en-US" sz="3200" dirty="0">
                <a:solidFill>
                  <a:srgbClr val="000000"/>
                </a:solidFill>
                <a:effectLst/>
                <a:latin typeface="Times New Roman" panose="02020603050405020304" pitchFamily="18" charset="0"/>
                <a:ea typeface="Calibri" panose="020F0502020204030204" pitchFamily="34" charset="0"/>
              </a:rPr>
              <a:t>who opposes and exalts himself against every so-called god or object of worship, so that he takes his seat in the temple of God, proclaiming himself to be God.” </a:t>
            </a:r>
            <a:endParaRPr lang="en-US" sz="3200" dirty="0"/>
          </a:p>
        </p:txBody>
      </p:sp>
    </p:spTree>
    <p:extLst>
      <p:ext uri="{BB962C8B-B14F-4D97-AF65-F5344CB8AC3E}">
        <p14:creationId xmlns:p14="http://schemas.microsoft.com/office/powerpoint/2010/main" val="227541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77D6-2D25-F28F-CD42-A0DD3A511C30}"/>
              </a:ext>
            </a:extLst>
          </p:cNvPr>
          <p:cNvSpPr>
            <a:spLocks noGrp="1"/>
          </p:cNvSpPr>
          <p:nvPr>
            <p:ph type="title"/>
          </p:nvPr>
        </p:nvSpPr>
        <p:spPr>
          <a:xfrm>
            <a:off x="838200" y="365125"/>
            <a:ext cx="10515600" cy="45719"/>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9BF02627-04C4-365F-17E7-4EE4C9683897}"/>
              </a:ext>
            </a:extLst>
          </p:cNvPr>
          <p:cNvPicPr>
            <a:picLocks noGrp="1" noChangeAspect="1"/>
          </p:cNvPicPr>
          <p:nvPr>
            <p:ph idx="1"/>
          </p:nvPr>
        </p:nvPicPr>
        <p:blipFill>
          <a:blip r:embed="rId2"/>
          <a:stretch>
            <a:fillRect/>
          </a:stretch>
        </p:blipFill>
        <p:spPr>
          <a:xfrm>
            <a:off x="970844" y="411163"/>
            <a:ext cx="10250311" cy="5765800"/>
          </a:xfrm>
        </p:spPr>
      </p:pic>
    </p:spTree>
    <p:extLst>
      <p:ext uri="{BB962C8B-B14F-4D97-AF65-F5344CB8AC3E}">
        <p14:creationId xmlns:p14="http://schemas.microsoft.com/office/powerpoint/2010/main" val="3766720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6943-DBAA-FF84-0C53-37CEFFB8C18B}"/>
              </a:ext>
            </a:extLst>
          </p:cNvPr>
          <p:cNvSpPr>
            <a:spLocks noGrp="1"/>
          </p:cNvSpPr>
          <p:nvPr>
            <p:ph type="title"/>
          </p:nvPr>
        </p:nvSpPr>
        <p:spPr>
          <a:xfrm flipV="1">
            <a:off x="838200" y="319406"/>
            <a:ext cx="10515600" cy="45719"/>
          </a:xfrm>
        </p:spPr>
        <p:txBody>
          <a:bodyPr>
            <a:normAutofit fontScale="90000"/>
          </a:bodyPr>
          <a:lstStyle/>
          <a:p>
            <a:endParaRPr lang="en-US" dirty="0"/>
          </a:p>
        </p:txBody>
      </p:sp>
      <p:pic>
        <p:nvPicPr>
          <p:cNvPr id="1026" name="Picture 2" descr="Apostasy or Rapture?">
            <a:extLst>
              <a:ext uri="{FF2B5EF4-FFF2-40B4-BE49-F238E27FC236}">
                <a16:creationId xmlns:a16="http://schemas.microsoft.com/office/drawing/2014/main" id="{A6BB5F6B-5352-AC37-86AF-8D253F4FEC8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66535" y="1500424"/>
            <a:ext cx="3603529" cy="43446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ribulation views/Rapture – Reading the ...">
            <a:extLst>
              <a:ext uri="{FF2B5EF4-FFF2-40B4-BE49-F238E27FC236}">
                <a16:creationId xmlns:a16="http://schemas.microsoft.com/office/drawing/2014/main" id="{376DEA52-E202-E179-4D70-4FA47A883A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5814" y="1576203"/>
            <a:ext cx="4794285" cy="3925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2573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5B46A-E51E-8C50-CA40-05E9A37B7F4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A31158-C2C1-A254-193C-AB859A90A7A2}"/>
              </a:ext>
            </a:extLst>
          </p:cNvPr>
          <p:cNvSpPr>
            <a:spLocks noGrp="1"/>
          </p:cNvSpPr>
          <p:nvPr>
            <p:ph idx="1"/>
          </p:nvPr>
        </p:nvSpPr>
        <p:spPr>
          <a:xfrm>
            <a:off x="838200" y="410844"/>
            <a:ext cx="10515600" cy="5766119"/>
          </a:xfrm>
        </p:spPr>
        <p:txBody>
          <a:bodyPr/>
          <a:lstStyle/>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r>
              <a:rPr lang="en-US" sz="4400" kern="0" dirty="0">
                <a:latin typeface="Times New Roman" panose="02020603050405020304" pitchFamily="18" charset="0"/>
                <a:ea typeface="Times New Roman" panose="02020603050405020304" pitchFamily="18" charset="0"/>
              </a:rPr>
              <a:t>Look at verse 5. “</a:t>
            </a:r>
            <a:r>
              <a:rPr lang="en-US" sz="4400" b="1" baseline="30000" dirty="0">
                <a:solidFill>
                  <a:srgbClr val="000000"/>
                </a:solidFill>
                <a:latin typeface="Times New Roman" panose="02020603050405020304" pitchFamily="18" charset="0"/>
                <a:ea typeface="Calibri" panose="020F0502020204030204" pitchFamily="34" charset="0"/>
              </a:rPr>
              <a:t> </a:t>
            </a:r>
            <a:r>
              <a:rPr lang="en-US" sz="4400" dirty="0">
                <a:solidFill>
                  <a:srgbClr val="000000"/>
                </a:solidFill>
                <a:latin typeface="Times New Roman" panose="02020603050405020304" pitchFamily="18" charset="0"/>
                <a:ea typeface="Calibri" panose="020F0502020204030204" pitchFamily="34" charset="0"/>
              </a:rPr>
              <a:t>Do you not remember that when I was still with you I told you these things?” </a:t>
            </a:r>
            <a:endParaRPr lang="en-US" sz="4400" dirty="0"/>
          </a:p>
          <a:p>
            <a:pPr marL="0" indent="0">
              <a:buNone/>
            </a:pPr>
            <a:endParaRPr lang="en-US" dirty="0"/>
          </a:p>
        </p:txBody>
      </p:sp>
    </p:spTree>
    <p:extLst>
      <p:ext uri="{BB962C8B-B14F-4D97-AF65-F5344CB8AC3E}">
        <p14:creationId xmlns:p14="http://schemas.microsoft.com/office/powerpoint/2010/main" val="3581147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BD6F-29B9-B71E-7DCB-809DAAA0EF1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8149DD-95C3-CA71-32AD-45E582D7BA1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2052" name="Picture 4" descr="Runway edge lights - Wikipedia">
            <a:extLst>
              <a:ext uri="{FF2B5EF4-FFF2-40B4-BE49-F238E27FC236}">
                <a16:creationId xmlns:a16="http://schemas.microsoft.com/office/drawing/2014/main" id="{0975354D-B03C-E27F-6B67-DE214C0E8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1123" y="1651982"/>
            <a:ext cx="7001980" cy="3718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0529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51E6-E5A9-1828-5CA1-7C901D0025C1}"/>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122939C-7F78-3914-A1F2-DF814E8C7D45}"/>
              </a:ext>
            </a:extLst>
          </p:cNvPr>
          <p:cNvSpPr>
            <a:spLocks noGrp="1"/>
          </p:cNvSpPr>
          <p:nvPr>
            <p:ph idx="1"/>
          </p:nvPr>
        </p:nvSpPr>
        <p:spPr>
          <a:xfrm>
            <a:off x="838200" y="404155"/>
            <a:ext cx="10515600" cy="5772808"/>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000" dirty="0"/>
              <a:t>Matthew 24:36, “But concerning that day and hour no one knows, not even the angels of heaven, nor the Son, but the Father only.” </a:t>
            </a:r>
          </a:p>
        </p:txBody>
      </p:sp>
    </p:spTree>
    <p:extLst>
      <p:ext uri="{BB962C8B-B14F-4D97-AF65-F5344CB8AC3E}">
        <p14:creationId xmlns:p14="http://schemas.microsoft.com/office/powerpoint/2010/main" val="3281595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0B109-CAD6-AB7A-B0DB-80C37E8C71CA}"/>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67A7327-85E3-A72E-A6C2-D6AF93700A15}"/>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r>
              <a:rPr lang="en-US" sz="3600" dirty="0"/>
              <a:t>Ecclesiastes 12:1-2a reads, “Remember also your Creator in the days of your youth, before the evil days come and the years draw near of which you will say, ‘I have no pleasure in them’; </a:t>
            </a:r>
            <a:r>
              <a:rPr lang="en-US" sz="3600" b="1" baseline="30000" dirty="0"/>
              <a:t>2 </a:t>
            </a:r>
            <a:r>
              <a:rPr lang="en-US" sz="3600" dirty="0"/>
              <a:t>before the sun and the light and the moon and the stars are darkened.”  </a:t>
            </a:r>
          </a:p>
          <a:p>
            <a:pPr marL="0" indent="0">
              <a:buNone/>
            </a:pPr>
            <a:endParaRPr lang="en-US" sz="3600" baseline="30000" dirty="0"/>
          </a:p>
          <a:p>
            <a:pPr marL="0" indent="0">
              <a:buNone/>
            </a:pPr>
            <a:endParaRPr lang="en-US" sz="3600" dirty="0"/>
          </a:p>
        </p:txBody>
      </p:sp>
    </p:spTree>
    <p:extLst>
      <p:ext uri="{BB962C8B-B14F-4D97-AF65-F5344CB8AC3E}">
        <p14:creationId xmlns:p14="http://schemas.microsoft.com/office/powerpoint/2010/main" val="159484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DF7B6-4924-C931-C5C2-13417A489B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59F00BF-9DA7-6D18-B282-01657DFD12C2}"/>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3600" dirty="0"/>
              <a:t>Remember the Things you were Told</a:t>
            </a:r>
          </a:p>
          <a:p>
            <a:pPr marL="0" indent="0">
              <a:buNone/>
            </a:pPr>
            <a:r>
              <a:rPr lang="en-US" sz="3600" dirty="0"/>
              <a:t>2 Thessalonians 2:1-5</a:t>
            </a:r>
          </a:p>
          <a:p>
            <a:pPr marL="0" indent="0">
              <a:buNone/>
            </a:pPr>
            <a:r>
              <a:rPr lang="en-US" sz="3600" dirty="0"/>
              <a:t>Key Verse:5:</a:t>
            </a:r>
          </a:p>
          <a:p>
            <a:pPr marL="0" indent="0">
              <a:buNone/>
            </a:pPr>
            <a:r>
              <a:rPr lang="en-US" sz="3600" dirty="0"/>
              <a:t>Do you not remember that when I was still with you I told you these things?</a:t>
            </a:r>
          </a:p>
          <a:p>
            <a:pPr marL="0" indent="0">
              <a:buNone/>
            </a:pPr>
            <a:endParaRPr lang="en-US" dirty="0"/>
          </a:p>
        </p:txBody>
      </p:sp>
    </p:spTree>
    <p:extLst>
      <p:ext uri="{BB962C8B-B14F-4D97-AF65-F5344CB8AC3E}">
        <p14:creationId xmlns:p14="http://schemas.microsoft.com/office/powerpoint/2010/main" val="516084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E49B-F211-A870-687A-78CBB7D96294}"/>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196E0F9-19D9-1563-7F39-47323B692A86}"/>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3600" b="1" u="sng" dirty="0"/>
              <a:t>I. The first event before the day of the Lord is the rapture (1-2)</a:t>
            </a:r>
            <a:endParaRPr lang="en-US" sz="3600" dirty="0"/>
          </a:p>
          <a:p>
            <a:pPr marL="0" indent="0">
              <a:buNone/>
            </a:pPr>
            <a:endParaRPr lang="en-US" dirty="0"/>
          </a:p>
        </p:txBody>
      </p:sp>
    </p:spTree>
    <p:extLst>
      <p:ext uri="{BB962C8B-B14F-4D97-AF65-F5344CB8AC3E}">
        <p14:creationId xmlns:p14="http://schemas.microsoft.com/office/powerpoint/2010/main" val="2911326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761AD-47C1-7B02-88E7-97A7CD9E8DFF}"/>
              </a:ext>
            </a:extLst>
          </p:cNvPr>
          <p:cNvSpPr>
            <a:spLocks noGrp="1"/>
          </p:cNvSpPr>
          <p:nvPr>
            <p:ph type="title"/>
          </p:nvPr>
        </p:nvSpPr>
        <p:spPr>
          <a:xfrm>
            <a:off x="838200" y="365125"/>
            <a:ext cx="10515600" cy="6428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4DB8290-BB9B-8C25-FCBF-3C3B4C56E498}"/>
              </a:ext>
            </a:extLst>
          </p:cNvPr>
          <p:cNvSpPr>
            <a:spLocks noGrp="1"/>
          </p:cNvSpPr>
          <p:nvPr>
            <p:ph idx="1"/>
          </p:nvPr>
        </p:nvSpPr>
        <p:spPr>
          <a:xfrm>
            <a:off x="838200" y="570869"/>
            <a:ext cx="10515600" cy="5606094"/>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400" dirty="0"/>
              <a:t>Look at verse 1. “Now concerning the coming of our Lord Jesus Christ and our being gathered together to him, we ask you, brothers,</a:t>
            </a:r>
            <a:r>
              <a:rPr lang="en-US" sz="4400" baseline="30000" dirty="0"/>
              <a:t>[</a:t>
            </a:r>
            <a:r>
              <a:rPr lang="en-US" sz="4400" u="sng" baseline="30000" dirty="0">
                <a:hlinkClick r:id="rId2" tooltip="See footnote a"/>
              </a:rPr>
              <a:t>a</a:t>
            </a:r>
            <a:r>
              <a:rPr lang="en-US" sz="4400" baseline="30000" dirty="0"/>
              <a:t>]</a:t>
            </a:r>
            <a:r>
              <a:rPr lang="en-US" sz="4400" dirty="0"/>
              <a:t>” </a:t>
            </a:r>
          </a:p>
        </p:txBody>
      </p:sp>
    </p:spTree>
    <p:extLst>
      <p:ext uri="{BB962C8B-B14F-4D97-AF65-F5344CB8AC3E}">
        <p14:creationId xmlns:p14="http://schemas.microsoft.com/office/powerpoint/2010/main" val="66919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FFCBB-D352-8E2F-DCE3-1AAC7B5FC9C3}"/>
              </a:ext>
            </a:extLst>
          </p:cNvPr>
          <p:cNvSpPr>
            <a:spLocks noGrp="1"/>
          </p:cNvSpPr>
          <p:nvPr>
            <p:ph type="title"/>
          </p:nvPr>
        </p:nvSpPr>
        <p:spPr>
          <a:xfrm>
            <a:off x="838200" y="365125"/>
            <a:ext cx="10515600" cy="5418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D33B93-FBE2-DBA8-6BCE-98059E157CA5}"/>
              </a:ext>
            </a:extLst>
          </p:cNvPr>
          <p:cNvSpPr>
            <a:spLocks noGrp="1"/>
          </p:cNvSpPr>
          <p:nvPr>
            <p:ph idx="1"/>
          </p:nvPr>
        </p:nvSpPr>
        <p:spPr>
          <a:xfrm>
            <a:off x="838200" y="469830"/>
            <a:ext cx="10515600" cy="5707133"/>
          </a:xfrm>
        </p:spPr>
        <p:txBody>
          <a:bodyPr>
            <a:normAutofit/>
          </a:bodyPr>
          <a:lstStyle/>
          <a:p>
            <a:pPr marL="0" indent="0">
              <a:buNone/>
            </a:pPr>
            <a:endParaRPr lang="en-US" sz="3600" dirty="0"/>
          </a:p>
          <a:p>
            <a:pPr marL="0" indent="0">
              <a:buNone/>
            </a:pPr>
            <a:endParaRPr lang="en-US" sz="3600" dirty="0"/>
          </a:p>
          <a:p>
            <a:pPr marL="0" indent="0">
              <a:buNone/>
            </a:pPr>
            <a:endParaRPr lang="en-US" sz="3600" dirty="0"/>
          </a:p>
          <a:p>
            <a:pPr marL="0" indent="0">
              <a:buNone/>
            </a:pPr>
            <a:r>
              <a:rPr lang="en-US" sz="3600" dirty="0"/>
              <a:t>Second Thessalonians 1:4, “Therefore we ourselves boast about you in the churches of God for your steadfastness and faith in all your persecutions and in the afflictions that you are enduring.” </a:t>
            </a:r>
          </a:p>
        </p:txBody>
      </p:sp>
    </p:spTree>
    <p:extLst>
      <p:ext uri="{BB962C8B-B14F-4D97-AF65-F5344CB8AC3E}">
        <p14:creationId xmlns:p14="http://schemas.microsoft.com/office/powerpoint/2010/main" val="2259362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3433-05D7-30DC-E991-395CCF6BBE56}"/>
              </a:ext>
            </a:extLst>
          </p:cNvPr>
          <p:cNvSpPr>
            <a:spLocks noGrp="1"/>
          </p:cNvSpPr>
          <p:nvPr>
            <p:ph type="title"/>
          </p:nvPr>
        </p:nvSpPr>
        <p:spPr>
          <a:xfrm>
            <a:off x="838200" y="365125"/>
            <a:ext cx="10515600" cy="592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3D3F4F6-9397-F975-892B-942950A69751}"/>
              </a:ext>
            </a:extLst>
          </p:cNvPr>
          <p:cNvSpPr>
            <a:spLocks noGrp="1"/>
          </p:cNvSpPr>
          <p:nvPr>
            <p:ph idx="1"/>
          </p:nvPr>
        </p:nvSpPr>
        <p:spPr>
          <a:xfrm>
            <a:off x="838200" y="424362"/>
            <a:ext cx="10515600" cy="5752601"/>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E08C79B7-EDEF-7A7B-73E1-795B2986F1FC}"/>
              </a:ext>
            </a:extLst>
          </p:cNvPr>
          <p:cNvSpPr txBox="1"/>
          <p:nvPr/>
        </p:nvSpPr>
        <p:spPr>
          <a:xfrm>
            <a:off x="652541" y="2287016"/>
            <a:ext cx="10886917" cy="2554545"/>
          </a:xfrm>
          <a:prstGeom prst="rect">
            <a:avLst/>
          </a:prstGeom>
          <a:noFill/>
        </p:spPr>
        <p:txBody>
          <a:bodyPr wrap="square">
            <a:spAutoFit/>
          </a:bodyPr>
          <a:lstStyle/>
          <a:p>
            <a:r>
              <a:rPr lang="en-US" sz="4000" kern="0">
                <a:latin typeface="Times New Roman" panose="02020603050405020304" pitchFamily="18" charset="0"/>
                <a:ea typeface="Times New Roman" panose="02020603050405020304" pitchFamily="18" charset="0"/>
              </a:rPr>
              <a:t>Look at verse 2. “…</a:t>
            </a:r>
            <a:r>
              <a:rPr lang="en-US" sz="4000">
                <a:solidFill>
                  <a:srgbClr val="000000"/>
                </a:solidFill>
                <a:latin typeface="Times New Roman" panose="02020603050405020304" pitchFamily="18" charset="0"/>
                <a:ea typeface="Calibri" panose="020F0502020204030204" pitchFamily="34" charset="0"/>
              </a:rPr>
              <a:t>not to be quickly shaken in mind or alarmed, either by a spirit or a spoken word, or a letter seeming to be from us, to the effect that the day of the Lord has come.” </a:t>
            </a:r>
            <a:endParaRPr lang="en-US" sz="4000" dirty="0"/>
          </a:p>
        </p:txBody>
      </p:sp>
    </p:spTree>
    <p:extLst>
      <p:ext uri="{BB962C8B-B14F-4D97-AF65-F5344CB8AC3E}">
        <p14:creationId xmlns:p14="http://schemas.microsoft.com/office/powerpoint/2010/main" val="2006707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456C-3BB4-AD28-F1C2-3B3C5817D0D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BFB62F-61C3-1ADB-B04B-96B9102409D1}"/>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3600" b="1" u="sng" dirty="0"/>
              <a:t>II. The second event that has to occur before the tribulation comes is the apostasy or rebellion (3a)</a:t>
            </a:r>
            <a:endParaRPr lang="en-US" sz="3600" dirty="0"/>
          </a:p>
          <a:p>
            <a:pPr marL="0" indent="0">
              <a:buNone/>
            </a:pPr>
            <a:endParaRPr lang="en-US" dirty="0"/>
          </a:p>
        </p:txBody>
      </p:sp>
    </p:spTree>
    <p:extLst>
      <p:ext uri="{BB962C8B-B14F-4D97-AF65-F5344CB8AC3E}">
        <p14:creationId xmlns:p14="http://schemas.microsoft.com/office/powerpoint/2010/main" val="1566058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4641-8F8D-E429-B777-E8CC997607C4}"/>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CE1D81F-49EA-9742-29CC-AA381BE46F0E}"/>
              </a:ext>
            </a:extLst>
          </p:cNvPr>
          <p:cNvSpPr>
            <a:spLocks noGrp="1"/>
          </p:cNvSpPr>
          <p:nvPr>
            <p:ph idx="1"/>
          </p:nvPr>
        </p:nvSpPr>
        <p:spPr>
          <a:xfrm>
            <a:off x="838200" y="449622"/>
            <a:ext cx="10515600" cy="5727341"/>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4000" dirty="0"/>
              <a:t>Look at verse 3a. “Let no one deceive you in any way. For that day will not come, unless the rebellion comes first…” </a:t>
            </a:r>
          </a:p>
        </p:txBody>
      </p:sp>
    </p:spTree>
    <p:extLst>
      <p:ext uri="{BB962C8B-B14F-4D97-AF65-F5344CB8AC3E}">
        <p14:creationId xmlns:p14="http://schemas.microsoft.com/office/powerpoint/2010/main" val="3174763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6812A-6A30-1433-0A21-C032BDA380F1}"/>
              </a:ext>
            </a:extLst>
          </p:cNvPr>
          <p:cNvSpPr>
            <a:spLocks noGrp="1"/>
          </p:cNvSpPr>
          <p:nvPr>
            <p:ph type="title"/>
          </p:nvPr>
        </p:nvSpPr>
        <p:spPr>
          <a:xfrm>
            <a:off x="838200" y="365125"/>
            <a:ext cx="10515600" cy="45719"/>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dirty="0"/>
              <a:t>Ray Stedman</a:t>
            </a:r>
            <a:br>
              <a:rPr lang="en-US" dirty="0"/>
            </a:br>
            <a:br>
              <a:rPr lang="en-US" dirty="0"/>
            </a:br>
            <a:r>
              <a:rPr lang="en-US" dirty="0"/>
              <a:t>“When men lose God, the lose themselves.”</a:t>
            </a:r>
          </a:p>
        </p:txBody>
      </p:sp>
      <p:sp>
        <p:nvSpPr>
          <p:cNvPr id="3" name="Content Placeholder 2">
            <a:extLst>
              <a:ext uri="{FF2B5EF4-FFF2-40B4-BE49-F238E27FC236}">
                <a16:creationId xmlns:a16="http://schemas.microsoft.com/office/drawing/2014/main" id="{52932C53-D19E-757E-BFAC-18D78198349D}"/>
              </a:ext>
            </a:extLst>
          </p:cNvPr>
          <p:cNvSpPr>
            <a:spLocks noGrp="1"/>
          </p:cNvSpPr>
          <p:nvPr>
            <p:ph idx="1"/>
          </p:nvPr>
        </p:nvSpPr>
        <p:spPr>
          <a:xfrm>
            <a:off x="711902" y="227337"/>
            <a:ext cx="10515600" cy="4878616"/>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1026" name="Picture 2" descr="Ray C. Stedman – Ministérios Pão Diário">
            <a:extLst>
              <a:ext uri="{FF2B5EF4-FFF2-40B4-BE49-F238E27FC236}">
                <a16:creationId xmlns:a16="http://schemas.microsoft.com/office/drawing/2014/main" id="{6B3AFAF1-8CCB-6B8D-E592-4FA55763B1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1915" y="1771223"/>
            <a:ext cx="2695575" cy="1434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481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852</TotalTime>
  <Words>602</Words>
  <Application>Microsoft Office PowerPoint</Application>
  <PresentationFormat>Widescreen</PresentationFormat>
  <Paragraphs>74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Aptos Display</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Ray Stedman  “When men lose God, the lose themselves.”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Joshua Min</dc:creator>
  <cp:lastModifiedBy>Admin</cp:lastModifiedBy>
  <cp:revision>34</cp:revision>
  <dcterms:created xsi:type="dcterms:W3CDTF">2025-06-14T22:24:16Z</dcterms:created>
  <dcterms:modified xsi:type="dcterms:W3CDTF">2025-07-13T14:39:42Z</dcterms:modified>
</cp:coreProperties>
</file>