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4" r:id="rId2"/>
    <p:sldId id="305" r:id="rId3"/>
    <p:sldId id="306" r:id="rId4"/>
    <p:sldId id="307" r:id="rId5"/>
    <p:sldId id="308" r:id="rId6"/>
    <p:sldId id="310" r:id="rId7"/>
    <p:sldId id="311" r:id="rId8"/>
    <p:sldId id="313" r:id="rId9"/>
    <p:sldId id="319" r:id="rId10"/>
    <p:sldId id="320" r:id="rId11"/>
    <p:sldId id="323" r:id="rId12"/>
    <p:sldId id="321" r:id="rId13"/>
    <p:sldId id="325" r:id="rId14"/>
    <p:sldId id="333" r:id="rId15"/>
    <p:sldId id="326" r:id="rId16"/>
    <p:sldId id="327" r:id="rId17"/>
    <p:sldId id="328" r:id="rId18"/>
    <p:sldId id="329" r:id="rId19"/>
    <p:sldId id="330" r:id="rId20"/>
    <p:sldId id="332" r:id="rId21"/>
    <p:sldId id="334" r:id="rId22"/>
    <p:sldId id="335" r:id="rId23"/>
    <p:sldId id="336" r:id="rId24"/>
    <p:sldId id="337" r:id="rId25"/>
    <p:sldId id="33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varScale="1">
        <p:scale>
          <a:sx n="63" d="100"/>
          <a:sy n="63" d="100"/>
        </p:scale>
        <p:origin x="77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1A51C-5AA9-05F9-2B14-5F25B50BD7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4C86B3-86C2-E5CA-50D2-C148378A0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21769C-728F-6765-B648-5B7EEBBBC899}"/>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DAF5EF3E-5E44-09D9-DCA6-A137D7348B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53166B-76D5-ADB8-9DCD-770A6E33DA8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245841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9598-25F5-1680-79F2-05D27ACF9C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292064-1F87-6DBC-F1ED-A9910ABE9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E1AA43-EFFF-2ED1-4C7B-F6E22F84B772}"/>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117EB7A5-BEC0-5F7F-1998-733ED468DF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59632-186E-C893-A28D-B2205090639B}"/>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620654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DD425-C170-66FA-7AEC-1BC06B891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6C7CDC-81F1-7CC3-13A8-CB83E87699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FB7ED6-324C-D25C-1A89-DC4A5B774BF9}"/>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6A6BC02C-4096-798A-B785-44042BBB5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9B9E9F-895F-54B5-0A35-034CC0FF4AB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287333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0E6E7-1913-CD99-031E-20FCA37C77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C48DE-0950-6DE9-4249-1DF42F995E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2405B-FA1A-6F11-D899-0EABA0758254}"/>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D839E521-3CBC-A6C9-3D4E-D985A897CC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4F0D9-523E-767D-3C6D-A7C92D01ED8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60097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63DA-6D64-889E-4FF6-D6F91BFE0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4F5703-E883-265E-530A-BC556D9D77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65A5E9-9843-EB12-8E50-C4F128EE715A}"/>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E3FCA2F5-48E4-2B5C-1EA9-4CB60292D4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22DED-32C0-C1A7-83F0-4EB0E6BAD946}"/>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14608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29D73-D48A-4CF2-02E4-F4BC5AD7E7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A7019D-86AA-D932-7D09-2872DE7B5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0FB422-ED9A-5281-75D5-77092E1207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CBD83F-3B2B-ADFC-7220-3A476B18C63C}"/>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6" name="Footer Placeholder 5">
            <a:extLst>
              <a:ext uri="{FF2B5EF4-FFF2-40B4-BE49-F238E27FC236}">
                <a16:creationId xmlns:a16="http://schemas.microsoft.com/office/drawing/2014/main" id="{FE3FE780-F961-6765-35A9-425E4651E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F28946-1012-8635-47FB-A8578553F4E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14235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3EB2-66A2-9578-8649-6EC9E0118B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AF3F36-6EAB-9C70-C6D1-B0B9579F0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3E6A10-3879-BE4B-68DB-798535AEAF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49ECC8-A383-DC6A-2CF2-911C70E89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9546C0-E13D-30DB-863A-00DFC0C40F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3C149C-932C-D790-5AE2-BDE647174E26}"/>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8" name="Footer Placeholder 7">
            <a:extLst>
              <a:ext uri="{FF2B5EF4-FFF2-40B4-BE49-F238E27FC236}">
                <a16:creationId xmlns:a16="http://schemas.microsoft.com/office/drawing/2014/main" id="{C0B95A1E-DB89-9C68-92F1-F6E6FB21FD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F043B-5633-8793-3B88-471849EBAA88}"/>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3982167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B65C9-92B7-60F8-68BB-80527F6A5B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EBE1E0-3057-2FF6-9DE0-9107108E8BEF}"/>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4" name="Footer Placeholder 3">
            <a:extLst>
              <a:ext uri="{FF2B5EF4-FFF2-40B4-BE49-F238E27FC236}">
                <a16:creationId xmlns:a16="http://schemas.microsoft.com/office/drawing/2014/main" id="{58055260-A73B-79BA-344E-044C99728D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40E8B6-8FA2-7B0E-AE30-E11AC0546A17}"/>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804685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8DCDBB-CBA8-EB8A-3FDD-E0B7467F130B}"/>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3" name="Footer Placeholder 2">
            <a:extLst>
              <a:ext uri="{FF2B5EF4-FFF2-40B4-BE49-F238E27FC236}">
                <a16:creationId xmlns:a16="http://schemas.microsoft.com/office/drawing/2014/main" id="{57D8A4EC-252F-2EB0-5411-C976E53B9A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7DCE41-6ECF-E14C-CE76-2CDE054D7F0E}"/>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74132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EA93-6954-DF34-2830-494CE52C4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3112F3-5227-4747-DA4C-A61F8AD655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FB9D97-E1F2-1289-2F6B-B609DF4B06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EA7B7-5F4B-120B-F59A-29C973053189}"/>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6" name="Footer Placeholder 5">
            <a:extLst>
              <a:ext uri="{FF2B5EF4-FFF2-40B4-BE49-F238E27FC236}">
                <a16:creationId xmlns:a16="http://schemas.microsoft.com/office/drawing/2014/main" id="{3D02819F-DE47-C485-E133-3C93D5A4A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CE22FD-1286-CA85-7637-79DE18A36FFC}"/>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26342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223A-80A6-34D6-6E60-AFAFBD7F8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09F3C3-6D27-8B2E-7D4D-241B0A23D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690C99-2650-0F94-82D2-039E722090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19DAB-3029-7E40-B118-1947FC8FFCCF}"/>
              </a:ext>
            </a:extLst>
          </p:cNvPr>
          <p:cNvSpPr>
            <a:spLocks noGrp="1"/>
          </p:cNvSpPr>
          <p:nvPr>
            <p:ph type="dt" sz="half" idx="10"/>
          </p:nvPr>
        </p:nvSpPr>
        <p:spPr/>
        <p:txBody>
          <a:bodyPr/>
          <a:lstStyle/>
          <a:p>
            <a:fld id="{B73C81C1-87F6-504C-8C73-68C9C5D75E44}" type="datetimeFigureOut">
              <a:rPr lang="en-US" smtClean="0"/>
              <a:t>8/3/2025</a:t>
            </a:fld>
            <a:endParaRPr lang="en-US"/>
          </a:p>
        </p:txBody>
      </p:sp>
      <p:sp>
        <p:nvSpPr>
          <p:cNvPr id="6" name="Footer Placeholder 5">
            <a:extLst>
              <a:ext uri="{FF2B5EF4-FFF2-40B4-BE49-F238E27FC236}">
                <a16:creationId xmlns:a16="http://schemas.microsoft.com/office/drawing/2014/main" id="{B97DB4EF-F7AF-5749-9168-32B21EFF86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D7E76A-BE93-EB60-5D5F-035B5E7B33DD}"/>
              </a:ext>
            </a:extLst>
          </p:cNvPr>
          <p:cNvSpPr>
            <a:spLocks noGrp="1"/>
          </p:cNvSpPr>
          <p:nvPr>
            <p:ph type="sldNum" sz="quarter" idx="12"/>
          </p:nvPr>
        </p:nvSpPr>
        <p:spPr/>
        <p:txBody>
          <a:bodyPr/>
          <a:lstStyle/>
          <a:p>
            <a:fld id="{B0C27D9E-3CE5-7740-A470-262BA47B3A08}" type="slidenum">
              <a:rPr lang="en-US" smtClean="0"/>
              <a:t>‹#›</a:t>
            </a:fld>
            <a:endParaRPr lang="en-US"/>
          </a:p>
        </p:txBody>
      </p:sp>
    </p:spTree>
    <p:extLst>
      <p:ext uri="{BB962C8B-B14F-4D97-AF65-F5344CB8AC3E}">
        <p14:creationId xmlns:p14="http://schemas.microsoft.com/office/powerpoint/2010/main" val="1675724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05D1C8-46CB-36C7-444B-4A63497C4B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F89459-3688-CDFE-8C99-D62EDF456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F4C9B-EC68-EA2B-4538-826510571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3C81C1-87F6-504C-8C73-68C9C5D75E44}" type="datetimeFigureOut">
              <a:rPr lang="en-US" smtClean="0"/>
              <a:t>8/3/2025</a:t>
            </a:fld>
            <a:endParaRPr lang="en-US"/>
          </a:p>
        </p:txBody>
      </p:sp>
      <p:sp>
        <p:nvSpPr>
          <p:cNvPr id="5" name="Footer Placeholder 4">
            <a:extLst>
              <a:ext uri="{FF2B5EF4-FFF2-40B4-BE49-F238E27FC236}">
                <a16:creationId xmlns:a16="http://schemas.microsoft.com/office/drawing/2014/main" id="{BB29426C-1DC7-2379-8E74-625BBAC1EA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8D1FB79-02BC-68F1-6689-F45E225818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C27D9E-3CE5-7740-A470-262BA47B3A08}" type="slidenum">
              <a:rPr lang="en-US" smtClean="0"/>
              <a:t>‹#›</a:t>
            </a:fld>
            <a:endParaRPr lang="en-US"/>
          </a:p>
        </p:txBody>
      </p:sp>
    </p:spTree>
    <p:extLst>
      <p:ext uri="{BB962C8B-B14F-4D97-AF65-F5344CB8AC3E}">
        <p14:creationId xmlns:p14="http://schemas.microsoft.com/office/powerpoint/2010/main" val="1658702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BF8F6-B390-25AD-1E15-7A6D6479B839}"/>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CE7256-42C9-278E-BFCE-6C73230364F9}"/>
              </a:ext>
            </a:extLst>
          </p:cNvPr>
          <p:cNvSpPr>
            <a:spLocks noGrp="1"/>
          </p:cNvSpPr>
          <p:nvPr>
            <p:ph idx="1"/>
          </p:nvPr>
        </p:nvSpPr>
        <p:spPr>
          <a:xfrm>
            <a:off x="838200" y="500141"/>
            <a:ext cx="10515600" cy="5676822"/>
          </a:xfrm>
        </p:spPr>
        <p:txBody>
          <a:bodyPr>
            <a:normAutofit/>
          </a:bodyPr>
          <a:lstStyle/>
          <a:p>
            <a:pPr marL="0" indent="0">
              <a:buNone/>
            </a:pPr>
            <a:r>
              <a:rPr lang="en-US" sz="3600" dirty="0"/>
              <a:t>2 Thessalonians 2:6-8:</a:t>
            </a:r>
          </a:p>
          <a:p>
            <a:pPr marL="0" indent="0">
              <a:buNone/>
            </a:pPr>
            <a:endParaRPr lang="en-US" sz="3600" dirty="0"/>
          </a:p>
          <a:p>
            <a:pPr marL="0" indent="0">
              <a:buNone/>
            </a:pPr>
            <a:r>
              <a:rPr lang="en-US" sz="3600" b="1" baseline="30000" dirty="0"/>
              <a:t>6 </a:t>
            </a:r>
            <a:r>
              <a:rPr lang="en-US" sz="3600" dirty="0"/>
              <a:t>And you know what is restraining him now so that he may be revealed in his time. </a:t>
            </a:r>
            <a:r>
              <a:rPr lang="en-US" sz="3600" b="1" baseline="30000" dirty="0"/>
              <a:t>7 </a:t>
            </a:r>
            <a:r>
              <a:rPr lang="en-US" sz="3600" dirty="0"/>
              <a:t>For the mystery of lawlessness is already at work. Only he who now restrains it will do so until he is out of the way. </a:t>
            </a:r>
            <a:r>
              <a:rPr lang="en-US" sz="3600" b="1" baseline="30000" dirty="0"/>
              <a:t>8 </a:t>
            </a:r>
            <a:r>
              <a:rPr lang="en-US" sz="3600" dirty="0"/>
              <a:t>And then the lawless one will be revealed, whom the Lord Jesus will kill with the breath of his mouth and bring to nothing by the appearance of his coming. </a:t>
            </a:r>
          </a:p>
          <a:p>
            <a:endParaRPr lang="en-US" dirty="0"/>
          </a:p>
        </p:txBody>
      </p:sp>
    </p:spTree>
    <p:extLst>
      <p:ext uri="{BB962C8B-B14F-4D97-AF65-F5344CB8AC3E}">
        <p14:creationId xmlns:p14="http://schemas.microsoft.com/office/powerpoint/2010/main" val="1693656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6BD6F-29B9-B71E-7DCB-809DAAA0EF1E}"/>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D8149DD-95C3-CA71-32AD-45E582D7BA1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84F593F2-C834-7B7E-B6F4-3AEA7D002E4B}"/>
              </a:ext>
            </a:extLst>
          </p:cNvPr>
          <p:cNvSpPr txBox="1"/>
          <p:nvPr/>
        </p:nvSpPr>
        <p:spPr>
          <a:xfrm>
            <a:off x="1121529" y="1773815"/>
            <a:ext cx="9628986" cy="2554545"/>
          </a:xfrm>
          <a:prstGeom prst="rect">
            <a:avLst/>
          </a:prstGeom>
          <a:noFill/>
        </p:spPr>
        <p:txBody>
          <a:bodyPr wrap="square">
            <a:spAutoFit/>
          </a:bodyPr>
          <a:lstStyle/>
          <a:p>
            <a:r>
              <a:rPr lang="en-US" sz="4000" kern="0" dirty="0">
                <a:effectLst/>
                <a:highlight>
                  <a:srgbClr val="00FF00"/>
                </a:highlight>
                <a:latin typeface="Times New Roman" panose="02020603050405020304" pitchFamily="18" charset="0"/>
                <a:ea typeface="Times New Roman" panose="02020603050405020304" pitchFamily="18" charset="0"/>
              </a:rPr>
              <a:t>First Corinthians 6:19,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Or do you not know that your body is a temple of the </a:t>
            </a:r>
            <a:r>
              <a:rPr lang="en-US" sz="4000" u="sng" dirty="0">
                <a:solidFill>
                  <a:srgbClr val="000000"/>
                </a:solidFill>
                <a:effectLst/>
                <a:highlight>
                  <a:srgbClr val="00FF00"/>
                </a:highlight>
                <a:latin typeface="Times New Roman" panose="02020603050405020304" pitchFamily="18" charset="0"/>
                <a:ea typeface="Calibri" panose="020F0502020204030204" pitchFamily="34" charset="0"/>
              </a:rPr>
              <a:t>Holy Spirit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within you, whom you have from God? You are not your own.”</a:t>
            </a:r>
            <a:r>
              <a:rPr lang="en-US" sz="4000" kern="0" dirty="0">
                <a:effectLst/>
                <a:latin typeface="Times New Roman" panose="02020603050405020304" pitchFamily="18" charset="0"/>
                <a:ea typeface="Times New Roman" panose="02020603050405020304" pitchFamily="18" charset="0"/>
              </a:rPr>
              <a:t> </a:t>
            </a:r>
            <a:endParaRPr lang="en-US" sz="4000" dirty="0"/>
          </a:p>
        </p:txBody>
      </p:sp>
    </p:spTree>
    <p:extLst>
      <p:ext uri="{BB962C8B-B14F-4D97-AF65-F5344CB8AC3E}">
        <p14:creationId xmlns:p14="http://schemas.microsoft.com/office/powerpoint/2010/main" val="650529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51E6-E5A9-1828-5CA1-7C901D0025C1}"/>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122939C-7F78-3914-A1F2-DF814E8C7D45}"/>
              </a:ext>
            </a:extLst>
          </p:cNvPr>
          <p:cNvSpPr>
            <a:spLocks noGrp="1"/>
          </p:cNvSpPr>
          <p:nvPr>
            <p:ph idx="1"/>
          </p:nvPr>
        </p:nvSpPr>
        <p:spPr>
          <a:xfrm>
            <a:off x="838200" y="404155"/>
            <a:ext cx="10515600" cy="5772808"/>
          </a:xfrm>
        </p:spPr>
        <p:txBody>
          <a:bodyPr/>
          <a:lstStyle/>
          <a:p>
            <a:pPr marL="0" indent="0">
              <a:buNone/>
            </a:pP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8CBF5772-56D5-473A-44A9-F29653A8398B}"/>
              </a:ext>
            </a:extLst>
          </p:cNvPr>
          <p:cNvSpPr txBox="1"/>
          <p:nvPr/>
        </p:nvSpPr>
        <p:spPr>
          <a:xfrm>
            <a:off x="969971" y="1852121"/>
            <a:ext cx="10007881" cy="2554545"/>
          </a:xfrm>
          <a:prstGeom prst="rect">
            <a:avLst/>
          </a:prstGeom>
          <a:noFill/>
        </p:spPr>
        <p:txBody>
          <a:bodyPr wrap="square">
            <a:spAutoFit/>
          </a:bodyPr>
          <a:lstStyle/>
          <a:p>
            <a:r>
              <a:rPr lang="en-US" sz="4000" kern="0" dirty="0">
                <a:effectLst/>
                <a:highlight>
                  <a:srgbClr val="FFFF00"/>
                </a:highlight>
                <a:latin typeface="Times New Roman" panose="02020603050405020304" pitchFamily="18" charset="0"/>
                <a:ea typeface="Times New Roman" panose="02020603050405020304" pitchFamily="18" charset="0"/>
              </a:rPr>
              <a:t>Look at verse 8. “</a:t>
            </a:r>
            <a:r>
              <a:rPr lang="en-US" sz="4000" dirty="0">
                <a:solidFill>
                  <a:srgbClr val="000000"/>
                </a:solidFill>
                <a:effectLst/>
                <a:highlight>
                  <a:srgbClr val="FFFF00"/>
                </a:highlight>
                <a:latin typeface="Times New Roman" panose="02020603050405020304" pitchFamily="18" charset="0"/>
                <a:ea typeface="Calibri" panose="020F0502020204030204" pitchFamily="34" charset="0"/>
              </a:rPr>
              <a:t>And then the lawless one will be revealed, whom the Lord Jesus will kill with the </a:t>
            </a:r>
            <a:r>
              <a:rPr lang="en-US" sz="4000" u="sng" dirty="0">
                <a:solidFill>
                  <a:srgbClr val="000000"/>
                </a:solidFill>
                <a:effectLst/>
                <a:highlight>
                  <a:srgbClr val="FFFF00"/>
                </a:highlight>
                <a:latin typeface="Times New Roman" panose="02020603050405020304" pitchFamily="18" charset="0"/>
                <a:ea typeface="Calibri" panose="020F0502020204030204" pitchFamily="34" charset="0"/>
              </a:rPr>
              <a:t>breath</a:t>
            </a:r>
            <a:r>
              <a:rPr lang="en-US" sz="4000" dirty="0">
                <a:solidFill>
                  <a:srgbClr val="000000"/>
                </a:solidFill>
                <a:effectLst/>
                <a:highlight>
                  <a:srgbClr val="FFFF00"/>
                </a:highlight>
                <a:latin typeface="Times New Roman" panose="02020603050405020304" pitchFamily="18" charset="0"/>
                <a:ea typeface="Calibri" panose="020F0502020204030204" pitchFamily="34" charset="0"/>
              </a:rPr>
              <a:t> of his mouth and bring to nothing by the appearance of his coming.”</a:t>
            </a:r>
            <a:r>
              <a:rPr lang="en-US" sz="4000" dirty="0">
                <a:solidFill>
                  <a:srgbClr val="000000"/>
                </a:solidFill>
                <a:effectLst/>
                <a:latin typeface="Times New Roman" panose="02020603050405020304" pitchFamily="18" charset="0"/>
                <a:ea typeface="Calibri" panose="020F0502020204030204" pitchFamily="34" charset="0"/>
              </a:rPr>
              <a:t> </a:t>
            </a:r>
            <a:endParaRPr lang="en-US" sz="4000" dirty="0"/>
          </a:p>
        </p:txBody>
      </p:sp>
    </p:spTree>
    <p:extLst>
      <p:ext uri="{BB962C8B-B14F-4D97-AF65-F5344CB8AC3E}">
        <p14:creationId xmlns:p14="http://schemas.microsoft.com/office/powerpoint/2010/main" val="3281595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0B109-CAD6-AB7A-B0DB-80C37E8C71CA}"/>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67A7327-85E3-A72E-A6C2-D6AF93700A15}"/>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4BFD3130-2FBF-2038-E3AD-0C67DAD80794}"/>
              </a:ext>
            </a:extLst>
          </p:cNvPr>
          <p:cNvSpPr txBox="1"/>
          <p:nvPr/>
        </p:nvSpPr>
        <p:spPr>
          <a:xfrm>
            <a:off x="1252880" y="1802029"/>
            <a:ext cx="10159439" cy="3170099"/>
          </a:xfrm>
          <a:prstGeom prst="rect">
            <a:avLst/>
          </a:prstGeom>
          <a:noFill/>
        </p:spPr>
        <p:txBody>
          <a:bodyPr wrap="square">
            <a:spAutoFit/>
          </a:bodyPr>
          <a:lstStyle/>
          <a:p>
            <a:r>
              <a:rPr lang="en-US" sz="4000" kern="0" dirty="0">
                <a:effectLst/>
                <a:highlight>
                  <a:srgbClr val="00FF00"/>
                </a:highlight>
                <a:latin typeface="Times New Roman" panose="02020603050405020304" pitchFamily="18" charset="0"/>
                <a:ea typeface="Times New Roman" panose="02020603050405020304" pitchFamily="18" charset="0"/>
              </a:rPr>
              <a:t>Revelation 19:15,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From his mouth comes a </a:t>
            </a:r>
            <a:r>
              <a:rPr lang="en-US" sz="4000" u="sng" dirty="0">
                <a:solidFill>
                  <a:srgbClr val="000000"/>
                </a:solidFill>
                <a:effectLst/>
                <a:highlight>
                  <a:srgbClr val="00FF00"/>
                </a:highlight>
                <a:latin typeface="Times New Roman" panose="02020603050405020304" pitchFamily="18" charset="0"/>
                <a:ea typeface="Calibri" panose="020F0502020204030204" pitchFamily="34" charset="0"/>
              </a:rPr>
              <a:t>sharp sword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with which to strike down the nations, and he will rule them with a rod of iron. He will tread the winepress of the fury of the wrath of God the Almighty.”</a:t>
            </a:r>
            <a:r>
              <a:rPr lang="en-US" sz="4000" kern="0" dirty="0">
                <a:effectLst/>
                <a:latin typeface="Times New Roman" panose="02020603050405020304" pitchFamily="18" charset="0"/>
                <a:ea typeface="Times New Roman" panose="02020603050405020304" pitchFamily="18" charset="0"/>
              </a:rPr>
              <a:t> </a:t>
            </a:r>
            <a:endParaRPr lang="en-US" sz="4000" dirty="0"/>
          </a:p>
        </p:txBody>
      </p:sp>
    </p:spTree>
    <p:extLst>
      <p:ext uri="{BB962C8B-B14F-4D97-AF65-F5344CB8AC3E}">
        <p14:creationId xmlns:p14="http://schemas.microsoft.com/office/powerpoint/2010/main" val="1594842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D2E17-AF0F-DE33-9476-0212FE8186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BD04D9-A477-2EFB-6C67-A95C36CBC32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9D63604-E6AA-E0B1-2F7F-8997301950BA}"/>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FF68A502-C0B9-A049-1D80-5DB5EFD83492}"/>
              </a:ext>
            </a:extLst>
          </p:cNvPr>
          <p:cNvSpPr txBox="1"/>
          <p:nvPr/>
        </p:nvSpPr>
        <p:spPr>
          <a:xfrm>
            <a:off x="1253721" y="2056723"/>
            <a:ext cx="9684557" cy="3477875"/>
          </a:xfrm>
          <a:prstGeom prst="rect">
            <a:avLst/>
          </a:prstGeom>
          <a:noFill/>
        </p:spPr>
        <p:txBody>
          <a:bodyPr wrap="square">
            <a:spAutoFit/>
          </a:bodyPr>
          <a:lstStyle/>
          <a:p>
            <a:r>
              <a:rPr lang="en-US" sz="4400" kern="0" dirty="0">
                <a:effectLst/>
                <a:highlight>
                  <a:srgbClr val="00FF00"/>
                </a:highlight>
                <a:latin typeface="Times New Roman" panose="02020603050405020304" pitchFamily="18" charset="0"/>
                <a:ea typeface="Times New Roman" panose="02020603050405020304" pitchFamily="18" charset="0"/>
              </a:rPr>
              <a:t>Isaiah 11:4, “…</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but with righteousness he shall judge the poor, and decide with equity for the meek of the earth; and he shall strike the earth with the </a:t>
            </a:r>
            <a:r>
              <a:rPr lang="en-US" sz="4400" u="sng" dirty="0">
                <a:solidFill>
                  <a:srgbClr val="000000"/>
                </a:solidFill>
                <a:effectLst/>
                <a:highlight>
                  <a:srgbClr val="00FF00"/>
                </a:highlight>
                <a:latin typeface="Times New Roman" panose="02020603050405020304" pitchFamily="18" charset="0"/>
                <a:ea typeface="Calibri" panose="020F0502020204030204" pitchFamily="34" charset="0"/>
              </a:rPr>
              <a:t>rod</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 of his mouth.”</a:t>
            </a:r>
            <a:r>
              <a:rPr lang="en-US" sz="4400" kern="0" dirty="0">
                <a:effectLst/>
                <a:latin typeface="Times New Roman" panose="02020603050405020304" pitchFamily="18" charset="0"/>
                <a:ea typeface="Times New Roman" panose="02020603050405020304" pitchFamily="18" charset="0"/>
              </a:rPr>
              <a:t> </a:t>
            </a:r>
            <a:endParaRPr lang="en-US" sz="4400" dirty="0"/>
          </a:p>
        </p:txBody>
      </p:sp>
    </p:spTree>
    <p:extLst>
      <p:ext uri="{BB962C8B-B14F-4D97-AF65-F5344CB8AC3E}">
        <p14:creationId xmlns:p14="http://schemas.microsoft.com/office/powerpoint/2010/main" val="1589763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1BD87-F3B3-2E9B-89F3-C545FA033AC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822B174-A5F8-F20E-3B81-6BB92B5668FC}"/>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4400" b="1" u="sng" dirty="0"/>
              <a:t>The first point we see is that God has a timetable.</a:t>
            </a:r>
            <a:r>
              <a:rPr lang="en-US" sz="4400" u="sng" dirty="0"/>
              <a:t> </a:t>
            </a:r>
            <a:endParaRPr lang="en-US" sz="4400" dirty="0"/>
          </a:p>
          <a:p>
            <a:endParaRPr lang="en-US" dirty="0"/>
          </a:p>
        </p:txBody>
      </p:sp>
    </p:spTree>
    <p:extLst>
      <p:ext uri="{BB962C8B-B14F-4D97-AF65-F5344CB8AC3E}">
        <p14:creationId xmlns:p14="http://schemas.microsoft.com/office/powerpoint/2010/main" val="1057356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A58EB-FE58-A56C-79DD-8EACB275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499566-3671-ECE0-F02D-B2CF9F7462B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63C7C95-E789-8CCB-4AE0-31A1D8D73472}"/>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618A7461-1266-DB55-E480-DB21EB538D32}"/>
              </a:ext>
            </a:extLst>
          </p:cNvPr>
          <p:cNvSpPr txBox="1"/>
          <p:nvPr/>
        </p:nvSpPr>
        <p:spPr>
          <a:xfrm>
            <a:off x="1087007" y="2306366"/>
            <a:ext cx="10017985" cy="1938992"/>
          </a:xfrm>
          <a:prstGeom prst="rect">
            <a:avLst/>
          </a:prstGeom>
          <a:noFill/>
        </p:spPr>
        <p:txBody>
          <a:bodyPr wrap="square">
            <a:spAutoFit/>
          </a:bodyPr>
          <a:lstStyle/>
          <a:p>
            <a:r>
              <a:rPr lang="en-US" sz="4000" kern="0" dirty="0">
                <a:highlight>
                  <a:srgbClr val="FFFF00"/>
                </a:highlight>
                <a:latin typeface="Times New Roman" panose="02020603050405020304" pitchFamily="18" charset="0"/>
                <a:ea typeface="Times New Roman" panose="02020603050405020304" pitchFamily="18" charset="0"/>
              </a:rPr>
              <a:t>V</a:t>
            </a:r>
            <a:r>
              <a:rPr lang="en-US" sz="4000" kern="0" dirty="0">
                <a:effectLst/>
                <a:highlight>
                  <a:srgbClr val="FFFF00"/>
                </a:highlight>
                <a:latin typeface="Times New Roman" panose="02020603050405020304" pitchFamily="18" charset="0"/>
                <a:ea typeface="Times New Roman" panose="02020603050405020304" pitchFamily="18" charset="0"/>
              </a:rPr>
              <a:t>erse 6, “</a:t>
            </a:r>
            <a:r>
              <a:rPr lang="en-US" sz="4000" dirty="0">
                <a:solidFill>
                  <a:srgbClr val="000000"/>
                </a:solidFill>
                <a:effectLst/>
                <a:highlight>
                  <a:srgbClr val="FFFF00"/>
                </a:highlight>
                <a:latin typeface="Times New Roman" panose="02020603050405020304" pitchFamily="18" charset="0"/>
                <a:ea typeface="Calibri" panose="020F0502020204030204" pitchFamily="34" charset="0"/>
              </a:rPr>
              <a:t>And you know what is restraining him now so that he may be revealed in his </a:t>
            </a:r>
            <a:r>
              <a:rPr lang="en-US" sz="4000" u="sng" dirty="0">
                <a:solidFill>
                  <a:srgbClr val="000000"/>
                </a:solidFill>
                <a:effectLst/>
                <a:highlight>
                  <a:srgbClr val="FFFF00"/>
                </a:highlight>
                <a:latin typeface="Times New Roman" panose="02020603050405020304" pitchFamily="18" charset="0"/>
                <a:ea typeface="Calibri" panose="020F0502020204030204" pitchFamily="34" charset="0"/>
              </a:rPr>
              <a:t>time</a:t>
            </a:r>
            <a:r>
              <a:rPr lang="en-US" sz="4000" dirty="0">
                <a:solidFill>
                  <a:srgbClr val="000000"/>
                </a:solidFill>
                <a:effectLst/>
                <a:highlight>
                  <a:srgbClr val="FFFF00"/>
                </a:highlight>
                <a:latin typeface="Times New Roman" panose="02020603050405020304" pitchFamily="18" charset="0"/>
                <a:ea typeface="Calibri" panose="020F0502020204030204" pitchFamily="34" charset="0"/>
              </a:rPr>
              <a:t>.” </a:t>
            </a:r>
            <a:endParaRPr lang="en-US" sz="4000" dirty="0"/>
          </a:p>
        </p:txBody>
      </p:sp>
    </p:spTree>
    <p:extLst>
      <p:ext uri="{BB962C8B-B14F-4D97-AF65-F5344CB8AC3E}">
        <p14:creationId xmlns:p14="http://schemas.microsoft.com/office/powerpoint/2010/main" val="468745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9E220-6052-6F59-B4F5-C2A3E9231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1221B5-2865-EBAC-A044-FAF56DFDA068}"/>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C7E339A-F3F8-299F-AF3A-3311E0E79CD1}"/>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pic>
        <p:nvPicPr>
          <p:cNvPr id="1026" name="Picture 2" descr="All 9 Canon Battles Between Luke Skywalker &amp; Darth Vader (No, Not Just The  Movies)">
            <a:extLst>
              <a:ext uri="{FF2B5EF4-FFF2-40B4-BE49-F238E27FC236}">
                <a16:creationId xmlns:a16="http://schemas.microsoft.com/office/drawing/2014/main" id="{F2980F38-5945-66EE-3BE8-C2F3A6912E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121920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3970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E1890-4629-E00C-FBEE-1C4F8A0C1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8C8F4-0AC3-24D5-1015-081FFAE7F796}"/>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29711BF-BF98-28E0-FE01-0E0FD3BC3ABB}"/>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94E3FB30-76A0-435E-2AB2-1C9B0643CCA3}"/>
              </a:ext>
            </a:extLst>
          </p:cNvPr>
          <p:cNvSpPr txBox="1"/>
          <p:nvPr/>
        </p:nvSpPr>
        <p:spPr>
          <a:xfrm>
            <a:off x="1319396" y="2206908"/>
            <a:ext cx="9452168" cy="1938992"/>
          </a:xfrm>
          <a:prstGeom prst="rect">
            <a:avLst/>
          </a:prstGeom>
          <a:noFill/>
        </p:spPr>
        <p:txBody>
          <a:bodyPr wrap="square">
            <a:spAutoFit/>
          </a:bodyPr>
          <a:lstStyle/>
          <a:p>
            <a:r>
              <a:rPr lang="en-US" sz="4000" kern="0" dirty="0">
                <a:effectLst/>
                <a:highlight>
                  <a:srgbClr val="00FF00"/>
                </a:highlight>
                <a:latin typeface="Times New Roman" panose="02020603050405020304" pitchFamily="18" charset="0"/>
                <a:ea typeface="Times New Roman" panose="02020603050405020304" pitchFamily="18" charset="0"/>
              </a:rPr>
              <a:t>Galatians 4:4, “</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But when the fullness of </a:t>
            </a:r>
            <a:r>
              <a:rPr lang="en-US" sz="4000" u="sng" dirty="0">
                <a:solidFill>
                  <a:srgbClr val="000000"/>
                </a:solidFill>
                <a:effectLst/>
                <a:highlight>
                  <a:srgbClr val="00FF00"/>
                </a:highlight>
                <a:latin typeface="Times New Roman" panose="02020603050405020304" pitchFamily="18" charset="0"/>
                <a:ea typeface="Calibri" panose="020F0502020204030204" pitchFamily="34" charset="0"/>
              </a:rPr>
              <a:t>time</a:t>
            </a:r>
            <a:r>
              <a:rPr lang="en-US" sz="4000" dirty="0">
                <a:solidFill>
                  <a:srgbClr val="000000"/>
                </a:solidFill>
                <a:effectLst/>
                <a:highlight>
                  <a:srgbClr val="00FF00"/>
                </a:highlight>
                <a:latin typeface="Times New Roman" panose="02020603050405020304" pitchFamily="18" charset="0"/>
                <a:ea typeface="Calibri" panose="020F0502020204030204" pitchFamily="34" charset="0"/>
              </a:rPr>
              <a:t> had come, God sent forth his Son, born of woman, born under the law.”</a:t>
            </a:r>
            <a:r>
              <a:rPr lang="en-US" sz="4000" dirty="0">
                <a:solidFill>
                  <a:srgbClr val="000000"/>
                </a:solidFill>
                <a:effectLst/>
                <a:latin typeface="Times New Roman" panose="02020603050405020304" pitchFamily="18" charset="0"/>
                <a:ea typeface="Calibri" panose="020F0502020204030204" pitchFamily="34" charset="0"/>
              </a:rPr>
              <a:t> </a:t>
            </a:r>
            <a:endParaRPr lang="en-US" sz="4000" dirty="0"/>
          </a:p>
        </p:txBody>
      </p:sp>
    </p:spTree>
    <p:extLst>
      <p:ext uri="{BB962C8B-B14F-4D97-AF65-F5344CB8AC3E}">
        <p14:creationId xmlns:p14="http://schemas.microsoft.com/office/powerpoint/2010/main" val="1304844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5CA51-2337-CDC8-2888-A4D35BE9CC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6EF88A-906A-B806-BD10-D86DD0CCCA9B}"/>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A63CF0E-8C4F-2F8A-E024-05191D71F5ED}"/>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BA6C83A1-9E3E-3DCD-6048-9F5DD8976D51}"/>
              </a:ext>
            </a:extLst>
          </p:cNvPr>
          <p:cNvSpPr txBox="1"/>
          <p:nvPr/>
        </p:nvSpPr>
        <p:spPr>
          <a:xfrm>
            <a:off x="1232672" y="2432664"/>
            <a:ext cx="10336257" cy="1323439"/>
          </a:xfrm>
          <a:prstGeom prst="rect">
            <a:avLst/>
          </a:prstGeom>
          <a:noFill/>
        </p:spPr>
        <p:txBody>
          <a:bodyPr wrap="square">
            <a:spAutoFit/>
          </a:bodyPr>
          <a:lstStyle/>
          <a:p>
            <a:r>
              <a:rPr lang="en-US" sz="4000" b="1" u="sng" kern="0" dirty="0">
                <a:effectLst/>
                <a:latin typeface="Times New Roman" panose="02020603050405020304" pitchFamily="18" charset="0"/>
                <a:ea typeface="Times New Roman" panose="02020603050405020304" pitchFamily="18" charset="0"/>
              </a:rPr>
              <a:t>The second point is that Satan has an antichrist ready in every generation</a:t>
            </a:r>
            <a:r>
              <a:rPr lang="en-US" sz="4000" b="1" kern="0" dirty="0">
                <a:effectLst/>
                <a:latin typeface="Times New Roman" panose="02020603050405020304" pitchFamily="18" charset="0"/>
                <a:ea typeface="Times New Roman" panose="02020603050405020304" pitchFamily="18" charset="0"/>
              </a:rPr>
              <a:t>.</a:t>
            </a:r>
            <a:r>
              <a:rPr lang="en-US" sz="4000" kern="0" dirty="0">
                <a:effectLst/>
                <a:latin typeface="Times New Roman" panose="02020603050405020304" pitchFamily="18" charset="0"/>
                <a:ea typeface="Times New Roman" panose="02020603050405020304" pitchFamily="18" charset="0"/>
              </a:rPr>
              <a:t> </a:t>
            </a:r>
            <a:endParaRPr lang="en-US" sz="4000" dirty="0"/>
          </a:p>
        </p:txBody>
      </p:sp>
    </p:spTree>
    <p:extLst>
      <p:ext uri="{BB962C8B-B14F-4D97-AF65-F5344CB8AC3E}">
        <p14:creationId xmlns:p14="http://schemas.microsoft.com/office/powerpoint/2010/main" val="253776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8B0DB-2C60-C3FF-6087-4ECFD4E8F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8CB19C-CC79-26EE-E9C0-E8D325663738}"/>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F1101D3-6B9B-8F97-5E56-C7FE69229F53}"/>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7FFEBBB5-3CEB-6E90-B3A5-708C4F112A6C}"/>
              </a:ext>
            </a:extLst>
          </p:cNvPr>
          <p:cNvSpPr txBox="1"/>
          <p:nvPr/>
        </p:nvSpPr>
        <p:spPr>
          <a:xfrm>
            <a:off x="1637668" y="2362501"/>
            <a:ext cx="8916663" cy="1446550"/>
          </a:xfrm>
          <a:prstGeom prst="rect">
            <a:avLst/>
          </a:prstGeom>
          <a:noFill/>
        </p:spPr>
        <p:txBody>
          <a:bodyPr wrap="square">
            <a:spAutoFit/>
          </a:bodyPr>
          <a:lstStyle/>
          <a:p>
            <a:r>
              <a:rPr lang="en-US" sz="4400" b="1" u="sng" kern="0" dirty="0">
                <a:effectLst/>
                <a:latin typeface="Times New Roman" panose="02020603050405020304" pitchFamily="18" charset="0"/>
                <a:ea typeface="Times New Roman" panose="02020603050405020304" pitchFamily="18" charset="0"/>
              </a:rPr>
              <a:t>The third point is that we are now in the time of restraint.</a:t>
            </a:r>
            <a:endParaRPr lang="en-US" sz="4400" dirty="0"/>
          </a:p>
        </p:txBody>
      </p:sp>
    </p:spTree>
    <p:extLst>
      <p:ext uri="{BB962C8B-B14F-4D97-AF65-F5344CB8AC3E}">
        <p14:creationId xmlns:p14="http://schemas.microsoft.com/office/powerpoint/2010/main" val="1310558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DF7B6-4924-C931-C5C2-13417A489B1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59F00BF-9DA7-6D18-B282-01657DFD12C2}"/>
              </a:ext>
            </a:extLst>
          </p:cNvPr>
          <p:cNvSpPr>
            <a:spLocks noGrp="1"/>
          </p:cNvSpPr>
          <p:nvPr>
            <p:ph idx="1"/>
          </p:nvPr>
        </p:nvSpPr>
        <p:spPr>
          <a:xfrm>
            <a:off x="838200" y="1107128"/>
            <a:ext cx="10515600" cy="4762843"/>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1026" name="Picture 2" descr="PRESS RELEASE: Doomsday Clock set at 89 seconds to midnight, closest ever  to human extinction - Bulletin of the Atomic Scientists">
            <a:extLst>
              <a:ext uri="{FF2B5EF4-FFF2-40B4-BE49-F238E27FC236}">
                <a16:creationId xmlns:a16="http://schemas.microsoft.com/office/drawing/2014/main" id="{C8E564AB-BC36-6F3D-554F-A6F5999943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1238" y="828132"/>
            <a:ext cx="10167937" cy="5664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084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3CCC6-F4A0-9429-3D43-64673B0B02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CCA81-0C48-A3AF-01BE-3CE79A4E57C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B45C3FD-A9A6-9E9D-C7E7-9CD09D1DDB3D}"/>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23CB777F-A18C-080D-A3FB-A967037FBD72}"/>
              </a:ext>
            </a:extLst>
          </p:cNvPr>
          <p:cNvSpPr txBox="1"/>
          <p:nvPr/>
        </p:nvSpPr>
        <p:spPr>
          <a:xfrm>
            <a:off x="1348866" y="2185120"/>
            <a:ext cx="8946973" cy="1323439"/>
          </a:xfrm>
          <a:prstGeom prst="rect">
            <a:avLst/>
          </a:prstGeom>
          <a:noFill/>
        </p:spPr>
        <p:txBody>
          <a:bodyPr wrap="square">
            <a:spAutoFit/>
          </a:bodyPr>
          <a:lstStyle/>
          <a:p>
            <a:r>
              <a:rPr lang="en-US" sz="4000" b="1" u="sng" kern="0" dirty="0">
                <a:effectLst/>
                <a:latin typeface="Times New Roman" panose="02020603050405020304" pitchFamily="18" charset="0"/>
                <a:ea typeface="Times New Roman" panose="02020603050405020304" pitchFamily="18" charset="0"/>
              </a:rPr>
              <a:t>The fourth point is the foreshadow of what's coming is already here</a:t>
            </a:r>
            <a:r>
              <a:rPr lang="en-US" sz="4000" b="1" kern="0" dirty="0">
                <a:effectLst/>
                <a:latin typeface="Times New Roman" panose="02020603050405020304" pitchFamily="18" charset="0"/>
                <a:ea typeface="Times New Roman" panose="02020603050405020304" pitchFamily="18" charset="0"/>
              </a:rPr>
              <a:t>.</a:t>
            </a:r>
            <a:r>
              <a:rPr lang="en-US" sz="4000" kern="0" dirty="0">
                <a:effectLst/>
                <a:latin typeface="Times New Roman" panose="02020603050405020304" pitchFamily="18" charset="0"/>
                <a:ea typeface="Times New Roman" panose="02020603050405020304" pitchFamily="18" charset="0"/>
              </a:rPr>
              <a:t> </a:t>
            </a:r>
            <a:endParaRPr lang="en-US" sz="4000" dirty="0"/>
          </a:p>
        </p:txBody>
      </p:sp>
    </p:spTree>
    <p:extLst>
      <p:ext uri="{BB962C8B-B14F-4D97-AF65-F5344CB8AC3E}">
        <p14:creationId xmlns:p14="http://schemas.microsoft.com/office/powerpoint/2010/main" val="2884921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F25F0-898C-7B43-A60C-550D2255C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13FC3-43CF-29A1-8EAE-FDA72472F866}"/>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463DB1E-EA9D-1532-C3A5-784E1706E9DD}"/>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851A68C3-4372-C5E5-03CE-212B43F4056A}"/>
              </a:ext>
            </a:extLst>
          </p:cNvPr>
          <p:cNvSpPr txBox="1"/>
          <p:nvPr/>
        </p:nvSpPr>
        <p:spPr>
          <a:xfrm>
            <a:off x="1353919" y="1705656"/>
            <a:ext cx="9623933" cy="2879058"/>
          </a:xfrm>
          <a:prstGeom prst="rect">
            <a:avLst/>
          </a:prstGeom>
          <a:noFill/>
        </p:spPr>
        <p:txBody>
          <a:bodyPr wrap="square">
            <a:spAutoFit/>
          </a:bodyPr>
          <a:lstStyle/>
          <a:p>
            <a:pPr marL="0" marR="0" algn="just">
              <a:lnSpc>
                <a:spcPct val="115000"/>
              </a:lnSpc>
              <a:spcAft>
                <a:spcPts val="800"/>
              </a:spcAft>
              <a:buNone/>
            </a:pPr>
            <a:r>
              <a:rPr lang="en-US" sz="4000" kern="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Look at verse 7. </a:t>
            </a:r>
            <a:r>
              <a:rPr lang="en-US" sz="4000" b="1" kern="100" baseline="30000"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n-US" sz="4000" kern="100"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For the mystery of lawlessness is </a:t>
            </a:r>
            <a:r>
              <a:rPr lang="en-US" sz="4000" u="sng" kern="100"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already </a:t>
            </a:r>
            <a:r>
              <a:rPr lang="en-US" sz="4000" kern="100" dirty="0">
                <a:solidFill>
                  <a:srgbClr val="00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work. Only he who now restrains it will do so until he is out of the way.” </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1772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7F4FD-356C-16E7-0F8D-1C99C2814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BE3075-DAD9-F6F2-57B2-8C11FB520BC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D6B2D07-7A56-0A40-A8DA-0D550BAC21A6}"/>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7BA0D7D4-C630-4CE8-A12D-F45DCEAC7AD3}"/>
              </a:ext>
            </a:extLst>
          </p:cNvPr>
          <p:cNvSpPr txBox="1"/>
          <p:nvPr/>
        </p:nvSpPr>
        <p:spPr>
          <a:xfrm>
            <a:off x="1020491" y="1965788"/>
            <a:ext cx="10275633" cy="2800767"/>
          </a:xfrm>
          <a:prstGeom prst="rect">
            <a:avLst/>
          </a:prstGeom>
          <a:noFill/>
        </p:spPr>
        <p:txBody>
          <a:bodyPr wrap="square">
            <a:spAutoFit/>
          </a:bodyPr>
          <a:lstStyle/>
          <a:p>
            <a:r>
              <a:rPr lang="en-US" sz="4400" kern="0" dirty="0">
                <a:effectLst/>
                <a:highlight>
                  <a:srgbClr val="00FF00"/>
                </a:highlight>
                <a:latin typeface="Times New Roman" panose="02020603050405020304" pitchFamily="18" charset="0"/>
                <a:ea typeface="Times New Roman" panose="02020603050405020304" pitchFamily="18" charset="0"/>
              </a:rPr>
              <a:t>1 John 4:3, “…</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and every spirit that does not confess Jesus is not from God. This is the spirit of the antichrist, which you heard was coming and now is in the world already.”</a:t>
            </a:r>
            <a:r>
              <a:rPr lang="en-US" sz="4400" kern="0" dirty="0">
                <a:effectLst/>
                <a:latin typeface="Times New Roman" panose="02020603050405020304" pitchFamily="18" charset="0"/>
                <a:ea typeface="Times New Roman" panose="02020603050405020304" pitchFamily="18" charset="0"/>
              </a:rPr>
              <a:t> </a:t>
            </a:r>
            <a:endParaRPr lang="en-US" sz="4400" dirty="0"/>
          </a:p>
        </p:txBody>
      </p:sp>
    </p:spTree>
    <p:extLst>
      <p:ext uri="{BB962C8B-B14F-4D97-AF65-F5344CB8AC3E}">
        <p14:creationId xmlns:p14="http://schemas.microsoft.com/office/powerpoint/2010/main" val="652586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962A6-F00C-761F-32A4-80F1144282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A3D50D-BC43-8CCB-B8CB-521F8DCF8F3A}"/>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1ADDD5D-7024-6DFC-041B-2A64B76BBAC1}"/>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1B596223-4210-F4D1-8B56-FDD86D907CE5}"/>
              </a:ext>
            </a:extLst>
          </p:cNvPr>
          <p:cNvSpPr txBox="1"/>
          <p:nvPr/>
        </p:nvSpPr>
        <p:spPr>
          <a:xfrm>
            <a:off x="1763125" y="2232074"/>
            <a:ext cx="9462272" cy="2123658"/>
          </a:xfrm>
          <a:prstGeom prst="rect">
            <a:avLst/>
          </a:prstGeom>
          <a:noFill/>
        </p:spPr>
        <p:txBody>
          <a:bodyPr wrap="square">
            <a:spAutoFit/>
          </a:bodyPr>
          <a:lstStyle/>
          <a:p>
            <a:r>
              <a:rPr lang="en-US" sz="4400" b="1" u="sng" kern="0" dirty="0">
                <a:effectLst/>
                <a:latin typeface="Times New Roman" panose="02020603050405020304" pitchFamily="18" charset="0"/>
                <a:ea typeface="Times New Roman" panose="02020603050405020304" pitchFamily="18" charset="0"/>
              </a:rPr>
              <a:t>Last </a:t>
            </a:r>
            <a:r>
              <a:rPr lang="en-US" sz="4400" b="1" u="sng" kern="0" dirty="0">
                <a:latin typeface="Times New Roman" panose="02020603050405020304" pitchFamily="18" charset="0"/>
                <a:ea typeface="Times New Roman" panose="02020603050405020304" pitchFamily="18" charset="0"/>
              </a:rPr>
              <a:t>point</a:t>
            </a:r>
            <a:r>
              <a:rPr lang="en-US" sz="4400" b="1" u="sng" kern="0" dirty="0">
                <a:effectLst/>
                <a:latin typeface="Times New Roman" panose="02020603050405020304" pitchFamily="18" charset="0"/>
                <a:ea typeface="Times New Roman" panose="02020603050405020304" pitchFamily="18" charset="0"/>
              </a:rPr>
              <a:t>, we learn it is a very important that sin being restrained in our life</a:t>
            </a:r>
            <a:endParaRPr lang="en-US" sz="4400" dirty="0"/>
          </a:p>
        </p:txBody>
      </p:sp>
    </p:spTree>
    <p:extLst>
      <p:ext uri="{BB962C8B-B14F-4D97-AF65-F5344CB8AC3E}">
        <p14:creationId xmlns:p14="http://schemas.microsoft.com/office/powerpoint/2010/main" val="2544064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39098-2CC5-C610-4367-F019821363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42C64-27C8-2F5A-9E9C-51D1D5437DCD}"/>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A956CD-48DB-8684-CA9D-1460786A689F}"/>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03A259E4-EF72-457B-4A85-393B9DB87F02}"/>
              </a:ext>
            </a:extLst>
          </p:cNvPr>
          <p:cNvSpPr txBox="1"/>
          <p:nvPr/>
        </p:nvSpPr>
        <p:spPr>
          <a:xfrm>
            <a:off x="1359812" y="2151336"/>
            <a:ext cx="9472375" cy="2123658"/>
          </a:xfrm>
          <a:prstGeom prst="rect">
            <a:avLst/>
          </a:prstGeom>
          <a:noFill/>
        </p:spPr>
        <p:txBody>
          <a:bodyPr wrap="square">
            <a:spAutoFit/>
          </a:bodyPr>
          <a:lstStyle/>
          <a:p>
            <a:r>
              <a:rPr lang="en-US" sz="4400" kern="0" dirty="0">
                <a:effectLst/>
                <a:highlight>
                  <a:srgbClr val="00FF00"/>
                </a:highlight>
                <a:latin typeface="Times New Roman" panose="02020603050405020304" pitchFamily="18" charset="0"/>
                <a:ea typeface="Times New Roman" panose="02020603050405020304" pitchFamily="18" charset="0"/>
              </a:rPr>
              <a:t>Galatians 5:16, “</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But I say, walk by the Spirit, and you will not gratify the desires of the flesh.” </a:t>
            </a:r>
            <a:endParaRPr lang="en-US" sz="4400" dirty="0"/>
          </a:p>
        </p:txBody>
      </p:sp>
    </p:spTree>
    <p:extLst>
      <p:ext uri="{BB962C8B-B14F-4D97-AF65-F5344CB8AC3E}">
        <p14:creationId xmlns:p14="http://schemas.microsoft.com/office/powerpoint/2010/main" val="1822597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22952-C351-E46F-C556-67157676D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ED76D-D335-788F-0F35-0AC7FF33D4B5}"/>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57EEDE-913B-F31E-6D40-7885540B9650}"/>
              </a:ext>
            </a:extLst>
          </p:cNvPr>
          <p:cNvSpPr>
            <a:spLocks noGrp="1"/>
          </p:cNvSpPr>
          <p:nvPr>
            <p:ph idx="1"/>
          </p:nvPr>
        </p:nvSpPr>
        <p:spPr>
          <a:xfrm>
            <a:off x="838200" y="410844"/>
            <a:ext cx="10515600" cy="5766119"/>
          </a:xfrm>
        </p:spPr>
        <p:txBody>
          <a:bodyPr/>
          <a:lstStyle/>
          <a:p>
            <a:pPr marL="0" indent="0">
              <a:buNone/>
            </a:pPr>
            <a:endParaRPr lang="en-US" dirty="0"/>
          </a:p>
          <a:p>
            <a:pPr marL="0" indent="0">
              <a:buNone/>
            </a:pPr>
            <a:endParaRPr lang="en-US" dirty="0"/>
          </a:p>
          <a:p>
            <a:pPr marL="0" indent="0">
              <a:buNone/>
            </a:pPr>
            <a:endParaRPr lang="en-US" sz="3600" baseline="30000" dirty="0"/>
          </a:p>
          <a:p>
            <a:pPr marL="0" indent="0">
              <a:buNone/>
            </a:pPr>
            <a:endParaRPr lang="en-US" sz="3600" dirty="0"/>
          </a:p>
        </p:txBody>
      </p:sp>
      <p:sp>
        <p:nvSpPr>
          <p:cNvPr id="5" name="TextBox 4">
            <a:extLst>
              <a:ext uri="{FF2B5EF4-FFF2-40B4-BE49-F238E27FC236}">
                <a16:creationId xmlns:a16="http://schemas.microsoft.com/office/drawing/2014/main" id="{9199EBAE-9296-AE7E-385C-2D1A51B995B1}"/>
              </a:ext>
            </a:extLst>
          </p:cNvPr>
          <p:cNvSpPr txBox="1"/>
          <p:nvPr/>
        </p:nvSpPr>
        <p:spPr>
          <a:xfrm>
            <a:off x="1359812" y="2459504"/>
            <a:ext cx="9472375" cy="2123658"/>
          </a:xfrm>
          <a:prstGeom prst="rect">
            <a:avLst/>
          </a:prstGeom>
          <a:noFill/>
        </p:spPr>
        <p:txBody>
          <a:bodyPr wrap="square">
            <a:spAutoFit/>
          </a:bodyPr>
          <a:lstStyle/>
          <a:p>
            <a:r>
              <a:rPr lang="en-US" sz="4400" dirty="0">
                <a:highlight>
                  <a:srgbClr val="00FF00"/>
                </a:highlight>
              </a:rPr>
              <a:t>Ephesians 4:30, “And do not grieve the Holy Spirit of God, by whom you were sealed for the day of redemption.” </a:t>
            </a:r>
          </a:p>
        </p:txBody>
      </p:sp>
    </p:spTree>
    <p:extLst>
      <p:ext uri="{BB962C8B-B14F-4D97-AF65-F5344CB8AC3E}">
        <p14:creationId xmlns:p14="http://schemas.microsoft.com/office/powerpoint/2010/main" val="3544864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E49B-F211-A870-687A-78CBB7D96294}"/>
              </a:ext>
            </a:extLst>
          </p:cNvPr>
          <p:cNvSpPr>
            <a:spLocks noGrp="1"/>
          </p:cNvSpPr>
          <p:nvPr>
            <p:ph type="title"/>
          </p:nvPr>
        </p:nvSpPr>
        <p:spPr>
          <a:xfrm flipV="1">
            <a:off x="838200" y="319406"/>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196E0F9-19D9-1563-7F39-47323B692A86}"/>
              </a:ext>
            </a:extLst>
          </p:cNvPr>
          <p:cNvSpPr>
            <a:spLocks noGrp="1"/>
          </p:cNvSpPr>
          <p:nvPr>
            <p:ph idx="1"/>
          </p:nvPr>
        </p:nvSpPr>
        <p:spPr>
          <a:xfrm>
            <a:off x="838200" y="410844"/>
            <a:ext cx="10515600" cy="5766119"/>
          </a:xfrm>
        </p:spPr>
        <p:txBody>
          <a:bodyPr>
            <a:normAutofit/>
          </a:bodyPr>
          <a:lstStyle/>
          <a:p>
            <a:pPr marL="0" indent="0">
              <a:buNone/>
            </a:pPr>
            <a:endParaRPr lang="en-US" b="1" u="sng" dirty="0"/>
          </a:p>
          <a:p>
            <a:pPr marL="0" indent="0">
              <a:buNone/>
            </a:pPr>
            <a:endParaRPr lang="en-US" b="1" u="sng" dirty="0"/>
          </a:p>
          <a:p>
            <a:pPr marL="0" indent="0" algn="ctr">
              <a:buNone/>
            </a:pPr>
            <a:r>
              <a:rPr lang="en-US" sz="3200" dirty="0"/>
              <a:t>With the Breath of his Mouth</a:t>
            </a:r>
          </a:p>
          <a:p>
            <a:pPr marL="0" indent="0">
              <a:buNone/>
            </a:pPr>
            <a:endParaRPr lang="en-US" sz="3200" dirty="0"/>
          </a:p>
          <a:p>
            <a:pPr marL="0" indent="0">
              <a:buNone/>
            </a:pPr>
            <a:r>
              <a:rPr lang="en-US" sz="3200" dirty="0"/>
              <a:t>2 Thessalonians 2:6-8</a:t>
            </a:r>
          </a:p>
          <a:p>
            <a:pPr marL="0" indent="0">
              <a:buNone/>
            </a:pPr>
            <a:r>
              <a:rPr lang="en-US" sz="3200" dirty="0"/>
              <a:t>Key Verse:8:</a:t>
            </a:r>
          </a:p>
          <a:p>
            <a:pPr marL="0" indent="0">
              <a:buNone/>
            </a:pPr>
            <a:r>
              <a:rPr lang="en-US" sz="3200" dirty="0"/>
              <a:t>“And then the lawless one will be revealed, whom the Lord Jesus will kill with the breath of his mouth and bring to nothing by the appearance of his coming.”</a:t>
            </a:r>
          </a:p>
          <a:p>
            <a:pPr marL="0" indent="0">
              <a:buNone/>
            </a:pPr>
            <a:endParaRPr lang="en-US" dirty="0"/>
          </a:p>
        </p:txBody>
      </p:sp>
    </p:spTree>
    <p:extLst>
      <p:ext uri="{BB962C8B-B14F-4D97-AF65-F5344CB8AC3E}">
        <p14:creationId xmlns:p14="http://schemas.microsoft.com/office/powerpoint/2010/main" val="2911326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761AD-47C1-7B02-88E7-97A7CD9E8DFF}"/>
              </a:ext>
            </a:extLst>
          </p:cNvPr>
          <p:cNvSpPr>
            <a:spLocks noGrp="1"/>
          </p:cNvSpPr>
          <p:nvPr>
            <p:ph type="title"/>
          </p:nvPr>
        </p:nvSpPr>
        <p:spPr>
          <a:xfrm>
            <a:off x="838200" y="365125"/>
            <a:ext cx="10515600" cy="6428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4DB8290-BB9B-8C25-FCBF-3C3B4C56E498}"/>
              </a:ext>
            </a:extLst>
          </p:cNvPr>
          <p:cNvSpPr>
            <a:spLocks noGrp="1"/>
          </p:cNvSpPr>
          <p:nvPr>
            <p:ph idx="1"/>
          </p:nvPr>
        </p:nvSpPr>
        <p:spPr>
          <a:xfrm>
            <a:off x="838200" y="570869"/>
            <a:ext cx="10515600" cy="5606094"/>
          </a:xfrm>
        </p:spPr>
        <p:txBody>
          <a:bodyPr/>
          <a:lstStyle/>
          <a:p>
            <a:pPr marL="0" indent="0">
              <a:buNone/>
            </a:pPr>
            <a:endParaRPr lang="en-US" dirty="0"/>
          </a:p>
          <a:p>
            <a:pPr marL="0" indent="0">
              <a:buNone/>
            </a:pPr>
            <a:endParaRPr lang="en-US" dirty="0"/>
          </a:p>
          <a:p>
            <a:pPr marL="0" indent="0">
              <a:buNone/>
            </a:pPr>
            <a:endParaRPr lang="en-US" dirty="0"/>
          </a:p>
          <a:p>
            <a:pPr marL="0" indent="0">
              <a:buNone/>
            </a:pPr>
            <a:r>
              <a:rPr lang="en-US" sz="4800" dirty="0"/>
              <a:t>Look at verse 6. “And you know </a:t>
            </a:r>
            <a:r>
              <a:rPr lang="en-US" sz="4800" u="sng" dirty="0"/>
              <a:t>what</a:t>
            </a:r>
            <a:r>
              <a:rPr lang="en-US" sz="4800" dirty="0"/>
              <a:t> is restraining him now so that he may be revealed in his time.” </a:t>
            </a:r>
          </a:p>
        </p:txBody>
      </p:sp>
    </p:spTree>
    <p:extLst>
      <p:ext uri="{BB962C8B-B14F-4D97-AF65-F5344CB8AC3E}">
        <p14:creationId xmlns:p14="http://schemas.microsoft.com/office/powerpoint/2010/main" val="66919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FFCBB-D352-8E2F-DCE3-1AAC7B5FC9C3}"/>
              </a:ext>
            </a:extLst>
          </p:cNvPr>
          <p:cNvSpPr>
            <a:spLocks noGrp="1"/>
          </p:cNvSpPr>
          <p:nvPr>
            <p:ph type="title"/>
          </p:nvPr>
        </p:nvSpPr>
        <p:spPr>
          <a:xfrm>
            <a:off x="838200" y="365125"/>
            <a:ext cx="10515600" cy="5418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ED33B93-FBE2-DBA8-6BCE-98059E157CA5}"/>
              </a:ext>
            </a:extLst>
          </p:cNvPr>
          <p:cNvSpPr>
            <a:spLocks noGrp="1"/>
          </p:cNvSpPr>
          <p:nvPr>
            <p:ph idx="1"/>
          </p:nvPr>
        </p:nvSpPr>
        <p:spPr>
          <a:xfrm>
            <a:off x="838200" y="469830"/>
            <a:ext cx="10515600" cy="5707133"/>
          </a:xfrm>
        </p:spPr>
        <p:txBody>
          <a:bodyPr>
            <a:normAutofit/>
          </a:bodyPr>
          <a:lstStyle/>
          <a:p>
            <a:pPr marL="0" indent="0">
              <a:buNone/>
            </a:pPr>
            <a:endParaRPr lang="en-US" sz="3600" dirty="0"/>
          </a:p>
          <a:p>
            <a:pPr marL="0" indent="0">
              <a:buNone/>
            </a:pPr>
            <a:endParaRPr lang="en-US" sz="3600" dirty="0"/>
          </a:p>
          <a:p>
            <a:pPr marL="0" indent="0">
              <a:buNone/>
            </a:pPr>
            <a:r>
              <a:rPr lang="en-US" sz="4000" dirty="0"/>
              <a:t>Chapter 2 verse 3, “Let no one deceive you in any way. For that day will  not come, unless the rebellion comes first, and the man of lawlessness is revealed, the son of destruction.” </a:t>
            </a:r>
          </a:p>
        </p:txBody>
      </p:sp>
    </p:spTree>
    <p:extLst>
      <p:ext uri="{BB962C8B-B14F-4D97-AF65-F5344CB8AC3E}">
        <p14:creationId xmlns:p14="http://schemas.microsoft.com/office/powerpoint/2010/main" val="2259362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B456C-3BB4-AD28-F1C2-3B3C5817D0DF}"/>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BFB62F-61C3-1ADB-B04B-96B9102409D1}"/>
              </a:ext>
            </a:extLst>
          </p:cNvPr>
          <p:cNvSpPr>
            <a:spLocks noGrp="1"/>
          </p:cNvSpPr>
          <p:nvPr>
            <p:ph idx="1"/>
          </p:nvPr>
        </p:nvSpPr>
        <p:spPr>
          <a:xfrm>
            <a:off x="838200" y="726756"/>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4000" dirty="0"/>
              <a:t>Verse 6. “And you know </a:t>
            </a:r>
            <a:r>
              <a:rPr lang="en-US" sz="4000" u="sng" dirty="0"/>
              <a:t>what</a:t>
            </a:r>
            <a:r>
              <a:rPr lang="en-US" sz="4000" dirty="0"/>
              <a:t> is restraining him.” </a:t>
            </a:r>
          </a:p>
        </p:txBody>
      </p:sp>
    </p:spTree>
    <p:extLst>
      <p:ext uri="{BB962C8B-B14F-4D97-AF65-F5344CB8AC3E}">
        <p14:creationId xmlns:p14="http://schemas.microsoft.com/office/powerpoint/2010/main" val="1566058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4641-8F8D-E429-B777-E8CC997607C4}"/>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CE1D81F-49EA-9742-29CC-AA381BE46F0E}"/>
              </a:ext>
            </a:extLst>
          </p:cNvPr>
          <p:cNvSpPr>
            <a:spLocks noGrp="1"/>
          </p:cNvSpPr>
          <p:nvPr>
            <p:ph idx="1"/>
          </p:nvPr>
        </p:nvSpPr>
        <p:spPr>
          <a:xfrm>
            <a:off x="838200" y="449622"/>
            <a:ext cx="10515600" cy="5727341"/>
          </a:xfrm>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4400" dirty="0"/>
              <a:t>verse 7, “Only </a:t>
            </a:r>
            <a:r>
              <a:rPr lang="en-US" sz="4400" u="sng" dirty="0"/>
              <a:t>he</a:t>
            </a:r>
            <a:r>
              <a:rPr lang="en-US" sz="4400" dirty="0"/>
              <a:t> who now restrains it will do so until he is out of the way.” </a:t>
            </a:r>
          </a:p>
        </p:txBody>
      </p:sp>
    </p:spTree>
    <p:extLst>
      <p:ext uri="{BB962C8B-B14F-4D97-AF65-F5344CB8AC3E}">
        <p14:creationId xmlns:p14="http://schemas.microsoft.com/office/powerpoint/2010/main" val="3174763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947BD-2D0F-D749-9D8A-5D9660F82BA8}"/>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0B07EB-A8C3-497F-1161-C82FEB921BEC}"/>
              </a:ext>
            </a:extLst>
          </p:cNvPr>
          <p:cNvSpPr>
            <a:spLocks noGrp="1"/>
          </p:cNvSpPr>
          <p:nvPr>
            <p:ph idx="1"/>
          </p:nvPr>
        </p:nvSpPr>
        <p:spPr>
          <a:xfrm>
            <a:off x="838200" y="410844"/>
            <a:ext cx="10515600" cy="5766119"/>
          </a:xfrm>
        </p:spPr>
        <p:txBody>
          <a:bodyPr/>
          <a:lstStyle/>
          <a:p>
            <a:pPr marL="0" indent="0">
              <a:buNone/>
            </a:pPr>
            <a:endParaRPr lang="en-US" b="1" u="sng" dirty="0"/>
          </a:p>
          <a:p>
            <a:pPr marL="0" indent="0">
              <a:buNone/>
            </a:pPr>
            <a:endParaRPr lang="en-US" b="1" u="sng" dirty="0"/>
          </a:p>
          <a:p>
            <a:pPr marL="0" indent="0">
              <a:buNone/>
            </a:pPr>
            <a:endParaRPr lang="en-US" b="1" u="sng" dirty="0"/>
          </a:p>
          <a:p>
            <a:pPr marL="0" indent="0">
              <a:buNone/>
            </a:pPr>
            <a:endParaRPr lang="en-US" b="1" u="sng" dirty="0"/>
          </a:p>
          <a:p>
            <a:pPr marL="0" indent="0">
              <a:buNone/>
            </a:pPr>
            <a:r>
              <a:rPr lang="en-US" sz="4400" dirty="0">
                <a:highlight>
                  <a:srgbClr val="00FF00"/>
                </a:highlight>
              </a:rPr>
              <a:t>John 14:26a, “But the Helper, the Holy Spirit, whom the Father will send in my name, </a:t>
            </a:r>
            <a:r>
              <a:rPr lang="en-US" sz="4400" u="sng" dirty="0">
                <a:highlight>
                  <a:srgbClr val="00FF00"/>
                </a:highlight>
              </a:rPr>
              <a:t>he </a:t>
            </a:r>
            <a:r>
              <a:rPr lang="en-US" sz="4400" dirty="0">
                <a:highlight>
                  <a:srgbClr val="00FF00"/>
                </a:highlight>
              </a:rPr>
              <a:t>will teach you all things…” </a:t>
            </a:r>
          </a:p>
        </p:txBody>
      </p:sp>
    </p:spTree>
    <p:extLst>
      <p:ext uri="{BB962C8B-B14F-4D97-AF65-F5344CB8AC3E}">
        <p14:creationId xmlns:p14="http://schemas.microsoft.com/office/powerpoint/2010/main" val="1981608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5B46A-E51E-8C50-CA40-05E9A37B7F41}"/>
              </a:ext>
            </a:extLst>
          </p:cNvPr>
          <p:cNvSpPr>
            <a:spLocks noGrp="1"/>
          </p:cNvSpPr>
          <p:nvPr>
            <p:ph type="title"/>
          </p:nvPr>
        </p:nvSpPr>
        <p:spPr>
          <a:xfrm>
            <a:off x="838200" y="365125"/>
            <a:ext cx="10515600"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4A31158-C2C1-A254-193C-AB859A90A7A2}"/>
              </a:ext>
            </a:extLst>
          </p:cNvPr>
          <p:cNvSpPr>
            <a:spLocks noGrp="1"/>
          </p:cNvSpPr>
          <p:nvPr>
            <p:ph idx="1"/>
          </p:nvPr>
        </p:nvSpPr>
        <p:spPr>
          <a:xfrm>
            <a:off x="838200" y="410844"/>
            <a:ext cx="10515600" cy="5766119"/>
          </a:xfrm>
        </p:spPr>
        <p:txBody>
          <a:bodyPr/>
          <a:lstStyle/>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kern="0" dirty="0">
              <a:latin typeface="Times New Roman" panose="02020603050405020304" pitchFamily="18" charset="0"/>
              <a:ea typeface="Times New Roman" panose="02020603050405020304" pitchFamily="18" charset="0"/>
            </a:endParaRPr>
          </a:p>
          <a:p>
            <a:pPr marL="0" indent="0">
              <a:buNone/>
            </a:pPr>
            <a:endParaRPr lang="en-US" dirty="0"/>
          </a:p>
        </p:txBody>
      </p:sp>
      <p:sp>
        <p:nvSpPr>
          <p:cNvPr id="5" name="TextBox 4">
            <a:extLst>
              <a:ext uri="{FF2B5EF4-FFF2-40B4-BE49-F238E27FC236}">
                <a16:creationId xmlns:a16="http://schemas.microsoft.com/office/drawing/2014/main" id="{898D7054-8F44-CE78-A0E0-B07622B67799}"/>
              </a:ext>
            </a:extLst>
          </p:cNvPr>
          <p:cNvSpPr txBox="1"/>
          <p:nvPr/>
        </p:nvSpPr>
        <p:spPr>
          <a:xfrm>
            <a:off x="1030594" y="1283192"/>
            <a:ext cx="10023037" cy="2800767"/>
          </a:xfrm>
          <a:prstGeom prst="rect">
            <a:avLst/>
          </a:prstGeom>
          <a:noFill/>
        </p:spPr>
        <p:txBody>
          <a:bodyPr wrap="square">
            <a:spAutoFit/>
          </a:bodyPr>
          <a:lstStyle/>
          <a:p>
            <a:endParaRPr lang="en-US" sz="4400" kern="0" dirty="0">
              <a:effectLst/>
              <a:highlight>
                <a:srgbClr val="00FF00"/>
              </a:highlight>
              <a:latin typeface="Times New Roman" panose="02020603050405020304" pitchFamily="18" charset="0"/>
              <a:ea typeface="Times New Roman" panose="02020603050405020304" pitchFamily="18" charset="0"/>
            </a:endParaRPr>
          </a:p>
          <a:p>
            <a:r>
              <a:rPr lang="en-US" sz="4400" kern="0" dirty="0">
                <a:effectLst/>
                <a:highlight>
                  <a:srgbClr val="00FF00"/>
                </a:highlight>
                <a:latin typeface="Times New Roman" panose="02020603050405020304" pitchFamily="18" charset="0"/>
                <a:ea typeface="Times New Roman" panose="02020603050405020304" pitchFamily="18" charset="0"/>
              </a:rPr>
              <a:t>Genesis 6:3, “</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Then the </a:t>
            </a:r>
            <a:r>
              <a:rPr lang="en-US" sz="4400" cap="small" dirty="0">
                <a:solidFill>
                  <a:srgbClr val="000000"/>
                </a:solidFill>
                <a:effectLst/>
                <a:highlight>
                  <a:srgbClr val="00FF00"/>
                </a:highlight>
                <a:latin typeface="Times New Roman" panose="02020603050405020304" pitchFamily="18" charset="0"/>
                <a:ea typeface="Calibri" panose="020F0502020204030204" pitchFamily="34" charset="0"/>
              </a:rPr>
              <a:t>Lord</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 said, ‘My </a:t>
            </a:r>
            <a:r>
              <a:rPr lang="en-US" sz="4400" u="sng" dirty="0">
                <a:solidFill>
                  <a:srgbClr val="000000"/>
                </a:solidFill>
                <a:effectLst/>
                <a:highlight>
                  <a:srgbClr val="00FF00"/>
                </a:highlight>
                <a:latin typeface="Times New Roman" panose="02020603050405020304" pitchFamily="18" charset="0"/>
                <a:ea typeface="Calibri" panose="020F0502020204030204" pitchFamily="34" charset="0"/>
              </a:rPr>
              <a:t>Spirit</a:t>
            </a:r>
            <a:r>
              <a:rPr lang="en-US" sz="4400" dirty="0">
                <a:solidFill>
                  <a:srgbClr val="000000"/>
                </a:solidFill>
                <a:effectLst/>
                <a:highlight>
                  <a:srgbClr val="00FF00"/>
                </a:highlight>
                <a:latin typeface="Times New Roman" panose="02020603050405020304" pitchFamily="18" charset="0"/>
                <a:ea typeface="Calibri" panose="020F0502020204030204" pitchFamily="34" charset="0"/>
              </a:rPr>
              <a:t> shall not abide in man forever, for he is flesh: his days shall be 120 years.’”</a:t>
            </a:r>
            <a:r>
              <a:rPr lang="en-US" sz="4400" dirty="0">
                <a:solidFill>
                  <a:srgbClr val="000000"/>
                </a:solidFill>
                <a:effectLst/>
                <a:latin typeface="Times New Roman" panose="02020603050405020304" pitchFamily="18" charset="0"/>
                <a:ea typeface="Calibri" panose="020F0502020204030204" pitchFamily="34" charset="0"/>
              </a:rPr>
              <a:t> </a:t>
            </a:r>
            <a:endParaRPr lang="en-US" sz="4400" dirty="0"/>
          </a:p>
        </p:txBody>
      </p:sp>
    </p:spTree>
    <p:extLst>
      <p:ext uri="{BB962C8B-B14F-4D97-AF65-F5344CB8AC3E}">
        <p14:creationId xmlns:p14="http://schemas.microsoft.com/office/powerpoint/2010/main" val="3581147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1017</TotalTime>
  <Words>685</Words>
  <Application>Microsoft Office PowerPoint</Application>
  <PresentationFormat>Widescreen</PresentationFormat>
  <Paragraphs>87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Aptos Display</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Joshua Min</dc:creator>
  <cp:lastModifiedBy>Admin</cp:lastModifiedBy>
  <cp:revision>44</cp:revision>
  <dcterms:created xsi:type="dcterms:W3CDTF">2025-06-14T22:24:16Z</dcterms:created>
  <dcterms:modified xsi:type="dcterms:W3CDTF">2025-08-03T12:25:38Z</dcterms:modified>
</cp:coreProperties>
</file>