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4" r:id="rId2"/>
    <p:sldId id="348" r:id="rId3"/>
    <p:sldId id="349" r:id="rId4"/>
    <p:sldId id="305" r:id="rId5"/>
    <p:sldId id="306" r:id="rId6"/>
    <p:sldId id="307" r:id="rId7"/>
    <p:sldId id="347" r:id="rId8"/>
    <p:sldId id="308" r:id="rId9"/>
    <p:sldId id="346" r:id="rId10"/>
    <p:sldId id="310" r:id="rId11"/>
    <p:sldId id="311" r:id="rId12"/>
    <p:sldId id="313" r:id="rId13"/>
    <p:sldId id="319" r:id="rId14"/>
    <p:sldId id="344" r:id="rId15"/>
    <p:sldId id="320" r:id="rId16"/>
    <p:sldId id="345" r:id="rId17"/>
    <p:sldId id="323" r:id="rId18"/>
    <p:sldId id="340" r:id="rId19"/>
    <p:sldId id="325" r:id="rId20"/>
    <p:sldId id="333" r:id="rId21"/>
    <p:sldId id="342" r:id="rId22"/>
    <p:sldId id="3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63" d="100"/>
          <a:sy n="63" d="100"/>
        </p:scale>
        <p:origin x="7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A51C-5AA9-05F9-2B14-5F25B50BD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C86B3-86C2-E5CA-50D2-C148378A0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21769C-728F-6765-B648-5B7EEBBBC899}"/>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DAF5EF3E-5E44-09D9-DCA6-A137D734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3166B-76D5-ADB8-9DCD-770A6E33DA8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24584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9598-25F5-1680-79F2-05D27ACF9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92064-1F87-6DBC-F1ED-A9910ABE9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1AA43-EFFF-2ED1-4C7B-F6E22F84B772}"/>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117EB7A5-BEC0-5F7F-1998-733ED468D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59632-186E-C893-A28D-B2205090639B}"/>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26206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DD425-C170-66FA-7AEC-1BC06B891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C7CDC-81F1-7CC3-13A8-CB83E8769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B7ED6-324C-D25C-1A89-DC4A5B774BF9}"/>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6A6BC02C-4096-798A-B785-44042BBB5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B9E9F-895F-54B5-0A35-034CC0FF4AB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287333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E6E7-1913-CD99-031E-20FCA37C7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C48DE-0950-6DE9-4249-1DF42F995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2405B-FA1A-6F11-D899-0EABA0758254}"/>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D839E521-3CBC-A6C9-3D4E-D985A897CC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4F0D9-523E-767D-3C6D-A7C92D01ED8C}"/>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6009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63DA-6D64-889E-4FF6-D6F91BFE0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4F5703-E883-265E-530A-BC556D9D77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5A5E9-9843-EB12-8E50-C4F128EE715A}"/>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E3FCA2F5-48E4-2B5C-1EA9-4CB60292D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22DED-32C0-C1A7-83F0-4EB0E6BAD946}"/>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1460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9D73-D48A-4CF2-02E4-F4BC5AD7E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7019D-86AA-D932-7D09-2872DE7B55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0FB422-ED9A-5281-75D5-77092E120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BD83F-3B2B-ADFC-7220-3A476B18C63C}"/>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6" name="Footer Placeholder 5">
            <a:extLst>
              <a:ext uri="{FF2B5EF4-FFF2-40B4-BE49-F238E27FC236}">
                <a16:creationId xmlns:a16="http://schemas.microsoft.com/office/drawing/2014/main" id="{FE3FE780-F961-6765-35A9-425E4651E8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28946-1012-8635-47FB-A8578553F4ED}"/>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14235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3EB2-66A2-9578-8649-6EC9E0118B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AF3F36-6EAB-9C70-C6D1-B0B9579F0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E6A10-3879-BE4B-68DB-798535AEAF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9ECC8-A383-DC6A-2CF2-911C70E89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546C0-E13D-30DB-863A-00DFC0C40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C149C-932C-D790-5AE2-BDE647174E26}"/>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8" name="Footer Placeholder 7">
            <a:extLst>
              <a:ext uri="{FF2B5EF4-FFF2-40B4-BE49-F238E27FC236}">
                <a16:creationId xmlns:a16="http://schemas.microsoft.com/office/drawing/2014/main" id="{C0B95A1E-DB89-9C68-92F1-F6E6FB21F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F043B-5633-8793-3B88-471849EBAA88}"/>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398216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65C9-92B7-60F8-68BB-80527F6A5B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EBE1E0-3057-2FF6-9DE0-9107108E8BEF}"/>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4" name="Footer Placeholder 3">
            <a:extLst>
              <a:ext uri="{FF2B5EF4-FFF2-40B4-BE49-F238E27FC236}">
                <a16:creationId xmlns:a16="http://schemas.microsoft.com/office/drawing/2014/main" id="{58055260-A73B-79BA-344E-044C99728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0E8B6-8FA2-7B0E-AE30-E11AC0546A17}"/>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80468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DCDBB-CBA8-EB8A-3FDD-E0B7467F130B}"/>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3" name="Footer Placeholder 2">
            <a:extLst>
              <a:ext uri="{FF2B5EF4-FFF2-40B4-BE49-F238E27FC236}">
                <a16:creationId xmlns:a16="http://schemas.microsoft.com/office/drawing/2014/main" id="{57D8A4EC-252F-2EB0-5411-C976E53B9A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DCE41-6ECF-E14C-CE76-2CDE054D7F0E}"/>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74132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4EA93-6954-DF34-2830-494CE52C4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3112F3-5227-4747-DA4C-A61F8AD655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B9D97-E1F2-1289-2F6B-B609DF4B0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EA7B7-5F4B-120B-F59A-29C973053189}"/>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6" name="Footer Placeholder 5">
            <a:extLst>
              <a:ext uri="{FF2B5EF4-FFF2-40B4-BE49-F238E27FC236}">
                <a16:creationId xmlns:a16="http://schemas.microsoft.com/office/drawing/2014/main" id="{3D02819F-DE47-C485-E133-3C93D5A4A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E22FD-1286-CA85-7637-79DE18A36FFC}"/>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26342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23A-80A6-34D6-6E60-AFAFBD7F8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09F3C3-6D27-8B2E-7D4D-241B0A23D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690C99-2650-0F94-82D2-039E72209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19DAB-3029-7E40-B118-1947FC8FFCCF}"/>
              </a:ext>
            </a:extLst>
          </p:cNvPr>
          <p:cNvSpPr>
            <a:spLocks noGrp="1"/>
          </p:cNvSpPr>
          <p:nvPr>
            <p:ph type="dt" sz="half" idx="10"/>
          </p:nvPr>
        </p:nvSpPr>
        <p:spPr/>
        <p:txBody>
          <a:bodyPr/>
          <a:lstStyle/>
          <a:p>
            <a:fld id="{B73C81C1-87F6-504C-8C73-68C9C5D75E44}" type="datetimeFigureOut">
              <a:rPr lang="en-US" smtClean="0"/>
              <a:t>8/17/2025</a:t>
            </a:fld>
            <a:endParaRPr lang="en-US"/>
          </a:p>
        </p:txBody>
      </p:sp>
      <p:sp>
        <p:nvSpPr>
          <p:cNvPr id="6" name="Footer Placeholder 5">
            <a:extLst>
              <a:ext uri="{FF2B5EF4-FFF2-40B4-BE49-F238E27FC236}">
                <a16:creationId xmlns:a16="http://schemas.microsoft.com/office/drawing/2014/main" id="{B97DB4EF-F7AF-5749-9168-32B21EFF8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7E76A-BE93-EB60-5D5F-035B5E7B33DD}"/>
              </a:ext>
            </a:extLst>
          </p:cNvPr>
          <p:cNvSpPr>
            <a:spLocks noGrp="1"/>
          </p:cNvSpPr>
          <p:nvPr>
            <p:ph type="sldNum" sz="quarter" idx="12"/>
          </p:nvPr>
        </p:nvSpPr>
        <p:spPr/>
        <p:txBody>
          <a:bodyPr/>
          <a:lstStyle/>
          <a:p>
            <a:fld id="{B0C27D9E-3CE5-7740-A470-262BA47B3A08}" type="slidenum">
              <a:rPr lang="en-US" smtClean="0"/>
              <a:t>‹#›</a:t>
            </a:fld>
            <a:endParaRPr lang="en-US"/>
          </a:p>
        </p:txBody>
      </p:sp>
    </p:spTree>
    <p:extLst>
      <p:ext uri="{BB962C8B-B14F-4D97-AF65-F5344CB8AC3E}">
        <p14:creationId xmlns:p14="http://schemas.microsoft.com/office/powerpoint/2010/main" val="167572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5D1C8-46CB-36C7-444B-4A63497C4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89459-3688-CDFE-8C99-D62EDF456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F4C9B-EC68-EA2B-4538-826510571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3C81C1-87F6-504C-8C73-68C9C5D75E44}" type="datetimeFigureOut">
              <a:rPr lang="en-US" smtClean="0"/>
              <a:t>8/17/2025</a:t>
            </a:fld>
            <a:endParaRPr lang="en-US"/>
          </a:p>
        </p:txBody>
      </p:sp>
      <p:sp>
        <p:nvSpPr>
          <p:cNvPr id="5" name="Footer Placeholder 4">
            <a:extLst>
              <a:ext uri="{FF2B5EF4-FFF2-40B4-BE49-F238E27FC236}">
                <a16:creationId xmlns:a16="http://schemas.microsoft.com/office/drawing/2014/main" id="{BB29426C-1DC7-2379-8E74-625BBAC1EA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D1FB79-02BC-68F1-6689-F45E22581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C27D9E-3CE5-7740-A470-262BA47B3A08}" type="slidenum">
              <a:rPr lang="en-US" smtClean="0"/>
              <a:t>‹#›</a:t>
            </a:fld>
            <a:endParaRPr lang="en-US"/>
          </a:p>
        </p:txBody>
      </p:sp>
    </p:spTree>
    <p:extLst>
      <p:ext uri="{BB962C8B-B14F-4D97-AF65-F5344CB8AC3E}">
        <p14:creationId xmlns:p14="http://schemas.microsoft.com/office/powerpoint/2010/main" val="165870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F8F6-B390-25AD-1E15-7A6D6479B839}"/>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0CE7256-42C9-278E-BFCE-6C73230364F9}"/>
              </a:ext>
            </a:extLst>
          </p:cNvPr>
          <p:cNvSpPr>
            <a:spLocks noGrp="1"/>
          </p:cNvSpPr>
          <p:nvPr>
            <p:ph idx="1"/>
          </p:nvPr>
        </p:nvSpPr>
        <p:spPr>
          <a:xfrm>
            <a:off x="838200" y="500141"/>
            <a:ext cx="10515600" cy="5676822"/>
          </a:xfrm>
        </p:spPr>
        <p:txBody>
          <a:bodyPr>
            <a:normAutofit fontScale="92500" lnSpcReduction="10000"/>
          </a:bodyPr>
          <a:lstStyle/>
          <a:p>
            <a:pPr marL="0" indent="0">
              <a:buNone/>
            </a:pPr>
            <a:endParaRPr lang="en-US" sz="3600" dirty="0"/>
          </a:p>
          <a:p>
            <a:pPr marL="0" indent="0">
              <a:buNone/>
            </a:pPr>
            <a:r>
              <a:rPr lang="en-US" sz="3600" dirty="0"/>
              <a:t>2 Thessalonians 2:13-17:</a:t>
            </a:r>
          </a:p>
          <a:p>
            <a:pPr marL="0" indent="0">
              <a:buNone/>
            </a:pPr>
            <a:r>
              <a:rPr lang="en-US" sz="3200" b="1" baseline="30000" dirty="0"/>
              <a:t>13 </a:t>
            </a:r>
            <a:r>
              <a:rPr lang="en-US" sz="3200" dirty="0"/>
              <a:t>But we ought always to give thanks to God for you, brothers beloved by the Lord, because God chose you as the </a:t>
            </a:r>
            <a:r>
              <a:rPr lang="en-US" sz="3200" dirty="0" err="1"/>
              <a:t>firstfruits</a:t>
            </a:r>
            <a:r>
              <a:rPr lang="en-US" sz="3200" dirty="0"/>
              <a:t> to be saved, through sanctification by the Spirit and belief in the truth. </a:t>
            </a:r>
            <a:r>
              <a:rPr lang="en-US" sz="3200" b="1" baseline="30000" dirty="0"/>
              <a:t>14 </a:t>
            </a:r>
            <a:r>
              <a:rPr lang="en-US" sz="3200" dirty="0"/>
              <a:t>To this he called you through our gospel, so that you may obtain the glory of our Lord Jesus Christ. </a:t>
            </a:r>
            <a:r>
              <a:rPr lang="en-US" sz="3200" b="1" baseline="30000" dirty="0"/>
              <a:t>15 </a:t>
            </a:r>
            <a:r>
              <a:rPr lang="en-US" sz="3200" dirty="0"/>
              <a:t>So then, brothers, stand firm and hold to the traditions that you were taught by us, either by our spoken word or by our letter.</a:t>
            </a:r>
          </a:p>
          <a:p>
            <a:pPr marL="0" indent="0">
              <a:buNone/>
            </a:pPr>
            <a:r>
              <a:rPr lang="en-US" sz="3200" b="1" baseline="30000" dirty="0"/>
              <a:t>16 </a:t>
            </a:r>
            <a:r>
              <a:rPr lang="en-US" sz="3200" dirty="0"/>
              <a:t>Now may our Lord Jesus Christ himself, and God our Father, who loved us and gave us eternal comfort and good hope through grace, </a:t>
            </a:r>
            <a:r>
              <a:rPr lang="en-US" sz="3200" b="1" baseline="30000" dirty="0"/>
              <a:t>17 </a:t>
            </a:r>
            <a:r>
              <a:rPr lang="en-US" sz="3200" dirty="0"/>
              <a:t>comfort your hearts and establish them in every good work and word.</a:t>
            </a:r>
          </a:p>
          <a:p>
            <a:pPr marL="0" indent="0">
              <a:buNone/>
            </a:pPr>
            <a:endParaRPr lang="en-US" dirty="0"/>
          </a:p>
        </p:txBody>
      </p:sp>
    </p:spTree>
    <p:extLst>
      <p:ext uri="{BB962C8B-B14F-4D97-AF65-F5344CB8AC3E}">
        <p14:creationId xmlns:p14="http://schemas.microsoft.com/office/powerpoint/2010/main" val="169365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456C-3BB4-AD28-F1C2-3B3C5817D0DF}"/>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ABFB62F-61C3-1ADB-B04B-96B9102409D1}"/>
              </a:ext>
            </a:extLst>
          </p:cNvPr>
          <p:cNvSpPr>
            <a:spLocks noGrp="1"/>
          </p:cNvSpPr>
          <p:nvPr>
            <p:ph idx="1"/>
          </p:nvPr>
        </p:nvSpPr>
        <p:spPr>
          <a:xfrm>
            <a:off x="838200" y="726756"/>
            <a:ext cx="10515600" cy="5766119"/>
          </a:xfrm>
        </p:spPr>
        <p:txBody>
          <a:bodyPr/>
          <a:lstStyle/>
          <a:p>
            <a:pPr marL="0" indent="0">
              <a:buNone/>
            </a:pPr>
            <a:endParaRPr lang="en-US" b="1" u="sng" dirty="0"/>
          </a:p>
          <a:p>
            <a:pPr marL="0" indent="0">
              <a:buNone/>
            </a:pPr>
            <a:endParaRPr lang="en-US" b="1" u="sng" dirty="0"/>
          </a:p>
          <a:p>
            <a:pPr marL="0" indent="0">
              <a:buNone/>
            </a:pPr>
            <a:r>
              <a:rPr lang="en-US" sz="4400" dirty="0">
                <a:latin typeface="Times New Roman" panose="02020603050405020304" pitchFamily="18" charset="0"/>
                <a:cs typeface="Times New Roman" panose="02020603050405020304" pitchFamily="18" charset="0"/>
              </a:rPr>
              <a:t>Isaiah 55:8-9, “For my thoughts are not your thoughts, neither are your ways my ways, declare the </a:t>
            </a:r>
            <a:r>
              <a:rPr lang="en-US" sz="4400" cap="small" dirty="0">
                <a:latin typeface="Times New Roman" panose="02020603050405020304" pitchFamily="18" charset="0"/>
                <a:cs typeface="Times New Roman" panose="02020603050405020304" pitchFamily="18" charset="0"/>
              </a:rPr>
              <a:t>Lord</a:t>
            </a:r>
            <a:r>
              <a:rPr lang="en-US" sz="4400" dirty="0">
                <a:latin typeface="Times New Roman" panose="02020603050405020304" pitchFamily="18" charset="0"/>
                <a:cs typeface="Times New Roman" panose="02020603050405020304" pitchFamily="18" charset="0"/>
              </a:rPr>
              <a:t>. </a:t>
            </a:r>
            <a:r>
              <a:rPr lang="en-US" sz="4400" b="1" baseline="30000" dirty="0">
                <a:latin typeface="Times New Roman" panose="02020603050405020304" pitchFamily="18" charset="0"/>
                <a:cs typeface="Times New Roman" panose="02020603050405020304" pitchFamily="18" charset="0"/>
              </a:rPr>
              <a:t>9 </a:t>
            </a:r>
            <a:r>
              <a:rPr lang="en-US" sz="4400" dirty="0">
                <a:latin typeface="Times New Roman" panose="02020603050405020304" pitchFamily="18" charset="0"/>
                <a:cs typeface="Times New Roman" panose="02020603050405020304" pitchFamily="18" charset="0"/>
              </a:rPr>
              <a:t>For as the heavens are higher than the earth, so are my ways higher than your ways and my thoughts than your thoughts.” </a:t>
            </a:r>
          </a:p>
        </p:txBody>
      </p:sp>
    </p:spTree>
    <p:extLst>
      <p:ext uri="{BB962C8B-B14F-4D97-AF65-F5344CB8AC3E}">
        <p14:creationId xmlns:p14="http://schemas.microsoft.com/office/powerpoint/2010/main" val="156605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4641-8F8D-E429-B777-E8CC997607C4}"/>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CE1D81F-49EA-9742-29CC-AA381BE46F0E}"/>
              </a:ext>
            </a:extLst>
          </p:cNvPr>
          <p:cNvSpPr>
            <a:spLocks noGrp="1"/>
          </p:cNvSpPr>
          <p:nvPr>
            <p:ph idx="1"/>
          </p:nvPr>
        </p:nvSpPr>
        <p:spPr>
          <a:xfrm>
            <a:off x="838200" y="449622"/>
            <a:ext cx="10515600" cy="5727341"/>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800" dirty="0"/>
              <a:t>Look at verse 14. “To this he called you through our gospel, so that you may obtain the glory of our Lord Jesus Christ.” </a:t>
            </a:r>
          </a:p>
        </p:txBody>
      </p:sp>
    </p:spTree>
    <p:extLst>
      <p:ext uri="{BB962C8B-B14F-4D97-AF65-F5344CB8AC3E}">
        <p14:creationId xmlns:p14="http://schemas.microsoft.com/office/powerpoint/2010/main" val="317476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7BD-2D0F-D749-9D8A-5D9660F82BA8}"/>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30B07EB-A8C3-497F-1161-C82FEB921BEC}"/>
              </a:ext>
            </a:extLst>
          </p:cNvPr>
          <p:cNvSpPr>
            <a:spLocks noGrp="1"/>
          </p:cNvSpPr>
          <p:nvPr>
            <p:ph idx="1"/>
          </p:nvPr>
        </p:nvSpPr>
        <p:spPr>
          <a:xfrm>
            <a:off x="838200" y="410844"/>
            <a:ext cx="10515600" cy="5766119"/>
          </a:xfrm>
        </p:spPr>
        <p:txBody>
          <a:bodyPr/>
          <a:lstStyle/>
          <a:p>
            <a:pPr marL="0" indent="0">
              <a:buNone/>
            </a:pPr>
            <a:endParaRPr lang="en-US" b="1" u="sng" dirty="0"/>
          </a:p>
          <a:p>
            <a:pPr marL="0" indent="0">
              <a:buNone/>
            </a:pPr>
            <a:endParaRPr lang="en-US" b="1" u="sng" dirty="0"/>
          </a:p>
          <a:p>
            <a:pPr marL="0" indent="0">
              <a:buNone/>
            </a:pPr>
            <a:endParaRPr lang="en-US" b="1" u="sng" dirty="0"/>
          </a:p>
          <a:p>
            <a:pPr marL="0" indent="0">
              <a:buNone/>
            </a:pPr>
            <a:r>
              <a:rPr lang="en-US" sz="4400" dirty="0"/>
              <a:t>Romans 8:30, “And those whom he predestined he also called, and those whom he called he also justified, and those whom he justified he also glorified.”</a:t>
            </a:r>
            <a:endParaRPr lang="en-US" sz="4400" b="1" u="sng" dirty="0"/>
          </a:p>
        </p:txBody>
      </p:sp>
    </p:spTree>
    <p:extLst>
      <p:ext uri="{BB962C8B-B14F-4D97-AF65-F5344CB8AC3E}">
        <p14:creationId xmlns:p14="http://schemas.microsoft.com/office/powerpoint/2010/main" val="198160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B46A-E51E-8C50-CA40-05E9A37B7F41}"/>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4A31158-C2C1-A254-193C-AB859A90A7A2}"/>
              </a:ext>
            </a:extLst>
          </p:cNvPr>
          <p:cNvSpPr>
            <a:spLocks noGrp="1"/>
          </p:cNvSpPr>
          <p:nvPr>
            <p:ph idx="1"/>
          </p:nvPr>
        </p:nvSpPr>
        <p:spPr>
          <a:xfrm>
            <a:off x="838200" y="410844"/>
            <a:ext cx="10515600" cy="5766119"/>
          </a:xfrm>
        </p:spPr>
        <p:txBody>
          <a:bodyPr/>
          <a:lstStyle/>
          <a:p>
            <a:pPr marL="0" indent="0">
              <a:buNone/>
            </a:pPr>
            <a:endParaRPr lang="en-US" kern="0" dirty="0">
              <a:latin typeface="Times New Roman" panose="02020603050405020304" pitchFamily="18" charset="0"/>
              <a:ea typeface="Times New Roman" panose="02020603050405020304" pitchFamily="18" charset="0"/>
            </a:endParaRPr>
          </a:p>
          <a:p>
            <a:pPr marL="0" indent="0">
              <a:buNone/>
            </a:pPr>
            <a:endParaRPr lang="en-US" kern="0" dirty="0">
              <a:latin typeface="Times New Roman" panose="02020603050405020304" pitchFamily="18" charset="0"/>
              <a:ea typeface="Times New Roman" panose="02020603050405020304" pitchFamily="18" charset="0"/>
            </a:endParaRPr>
          </a:p>
          <a:p>
            <a:pPr marL="0" indent="0">
              <a:buNone/>
            </a:pPr>
            <a:endParaRPr lang="en-US" kern="0" dirty="0">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898D7054-8F44-CE78-A0E0-B07622B67799}"/>
              </a:ext>
            </a:extLst>
          </p:cNvPr>
          <p:cNvSpPr txBox="1"/>
          <p:nvPr/>
        </p:nvSpPr>
        <p:spPr>
          <a:xfrm>
            <a:off x="1030594" y="1283192"/>
            <a:ext cx="10023037" cy="3785652"/>
          </a:xfrm>
          <a:prstGeom prst="rect">
            <a:avLst/>
          </a:prstGeom>
          <a:noFill/>
        </p:spPr>
        <p:txBody>
          <a:bodyPr wrap="square">
            <a:spAutoFit/>
          </a:bodyPr>
          <a:lstStyle/>
          <a:p>
            <a:r>
              <a:rPr lang="en-US" sz="4800" dirty="0"/>
              <a:t>Look at verse 15. “So then, brothers, stand firm and hold to the traditions that you were taught by us, either by our spoken word or by our letter.” </a:t>
            </a:r>
            <a:endParaRPr lang="en-US" sz="48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1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CA6D-60C5-3180-7621-F7646F4C0E70}"/>
              </a:ext>
            </a:extLst>
          </p:cNvPr>
          <p:cNvSpPr>
            <a:spLocks noGrp="1"/>
          </p:cNvSpPr>
          <p:nvPr>
            <p:ph type="title"/>
          </p:nvPr>
        </p:nvSpPr>
        <p:spPr>
          <a:xfrm flipV="1">
            <a:off x="838200" y="319406"/>
            <a:ext cx="10515600" cy="45719"/>
          </a:xfrm>
        </p:spPr>
        <p:txBody>
          <a:bodyPr>
            <a:normAutofit fontScale="90000"/>
          </a:bodyPr>
          <a:lstStyle/>
          <a:p>
            <a:endParaRPr lang="en-US" dirty="0"/>
          </a:p>
        </p:txBody>
      </p:sp>
      <p:pic>
        <p:nvPicPr>
          <p:cNvPr id="2050" name="Picture 2" descr="An Anchor for the Soul - Devotional by Max Lucado">
            <a:extLst>
              <a:ext uri="{FF2B5EF4-FFF2-40B4-BE49-F238E27FC236}">
                <a16:creationId xmlns:a16="http://schemas.microsoft.com/office/drawing/2014/main" id="{7EFCDF9B-AF29-7662-7871-AB7CD5422F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7354" y="1480217"/>
            <a:ext cx="5870347" cy="328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7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BD6F-29B9-B71E-7DCB-809DAAA0EF1E}"/>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D8149DD-95C3-CA71-32AD-45E582D7BA1A}"/>
              </a:ext>
            </a:extLst>
          </p:cNvPr>
          <p:cNvSpPr>
            <a:spLocks noGrp="1"/>
          </p:cNvSpPr>
          <p:nvPr>
            <p:ph idx="1"/>
          </p:nvPr>
        </p:nvSpPr>
        <p:spPr>
          <a:xfrm>
            <a:off x="838200" y="410844"/>
            <a:ext cx="10515600" cy="5766119"/>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84F593F2-C834-7B7E-B6F4-3AEA7D002E4B}"/>
              </a:ext>
            </a:extLst>
          </p:cNvPr>
          <p:cNvSpPr txBox="1"/>
          <p:nvPr/>
        </p:nvSpPr>
        <p:spPr>
          <a:xfrm>
            <a:off x="1121529" y="1773815"/>
            <a:ext cx="9628986" cy="3046988"/>
          </a:xfrm>
          <a:prstGeom prst="rect">
            <a:avLst/>
          </a:prstGeom>
          <a:noFill/>
        </p:spPr>
        <p:txBody>
          <a:bodyPr wrap="square">
            <a:spAutoFit/>
          </a:bodyPr>
          <a:lstStyle/>
          <a:p>
            <a:r>
              <a:rPr lang="en-US" sz="4800" dirty="0"/>
              <a:t>Hebrews 6:19, “We have this as a sure and steadfast anchor of the soul, a hope that enters into the inner place behind the curtain.” </a:t>
            </a:r>
          </a:p>
        </p:txBody>
      </p:sp>
    </p:spTree>
    <p:extLst>
      <p:ext uri="{BB962C8B-B14F-4D97-AF65-F5344CB8AC3E}">
        <p14:creationId xmlns:p14="http://schemas.microsoft.com/office/powerpoint/2010/main" val="65052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D2BB-957A-8D33-E4FD-B326042B1FBB}"/>
              </a:ext>
            </a:extLst>
          </p:cNvPr>
          <p:cNvSpPr>
            <a:spLocks noGrp="1"/>
          </p:cNvSpPr>
          <p:nvPr>
            <p:ph type="title"/>
          </p:nvPr>
        </p:nvSpPr>
        <p:spPr>
          <a:xfrm>
            <a:off x="838200" y="365125"/>
            <a:ext cx="10515600" cy="5923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97E1C29-080C-E4CD-AFF4-C06A030754E9}"/>
              </a:ext>
            </a:extLst>
          </p:cNvPr>
          <p:cNvSpPr>
            <a:spLocks noGrp="1"/>
          </p:cNvSpPr>
          <p:nvPr>
            <p:ph idx="1"/>
          </p:nvPr>
        </p:nvSpPr>
        <p:spPr>
          <a:xfrm>
            <a:off x="838200" y="495090"/>
            <a:ext cx="10515600" cy="568187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000" dirty="0"/>
              <a:t>Ephesians 4:14, “…so that we may no longer be children, tossed to and </a:t>
            </a:r>
            <a:r>
              <a:rPr lang="en-US" sz="4000" dirty="0" err="1"/>
              <a:t>fro</a:t>
            </a:r>
            <a:r>
              <a:rPr lang="en-US" sz="4000" dirty="0"/>
              <a:t> by the waves and carried about by every wind of doctrine, by human cunning, by craftiness in deceitful schemes.” </a:t>
            </a:r>
          </a:p>
        </p:txBody>
      </p:sp>
    </p:spTree>
    <p:extLst>
      <p:ext uri="{BB962C8B-B14F-4D97-AF65-F5344CB8AC3E}">
        <p14:creationId xmlns:p14="http://schemas.microsoft.com/office/powerpoint/2010/main" val="292865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51E6-E5A9-1828-5CA1-7C901D0025C1}"/>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122939C-7F78-3914-A1F2-DF814E8C7D45}"/>
              </a:ext>
            </a:extLst>
          </p:cNvPr>
          <p:cNvSpPr>
            <a:spLocks noGrp="1"/>
          </p:cNvSpPr>
          <p:nvPr>
            <p:ph idx="1"/>
          </p:nvPr>
        </p:nvSpPr>
        <p:spPr>
          <a:xfrm>
            <a:off x="838200" y="404155"/>
            <a:ext cx="10515600" cy="5772808"/>
          </a:xfrm>
        </p:spPr>
        <p:txBody>
          <a:bodyPr/>
          <a:lstStyle/>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DCD3BF7B-D456-5322-B95E-C808A57F18F7}"/>
              </a:ext>
            </a:extLst>
          </p:cNvPr>
          <p:cNvSpPr txBox="1"/>
          <p:nvPr/>
        </p:nvSpPr>
        <p:spPr>
          <a:xfrm>
            <a:off x="1151841" y="1804556"/>
            <a:ext cx="9810855" cy="3170099"/>
          </a:xfrm>
          <a:prstGeom prst="rect">
            <a:avLst/>
          </a:prstGeom>
          <a:noFill/>
        </p:spPr>
        <p:txBody>
          <a:bodyPr wrap="square">
            <a:spAutoFit/>
          </a:bodyPr>
          <a:lstStyle/>
          <a:p>
            <a:r>
              <a:rPr lang="en-US" sz="4000" kern="0" dirty="0">
                <a:effectLst/>
                <a:latin typeface="Times New Roman" panose="02020603050405020304" pitchFamily="18" charset="0"/>
                <a:ea typeface="Times New Roman" panose="02020603050405020304" pitchFamily="18" charset="0"/>
              </a:rPr>
              <a:t>2 Thessalonians 3:6, “Now we command you, brothers, in the name of our Lord Jesus Christ, that you keep away from any brother who is walking in idleness and not in accord with the tradition you receive from us.” </a:t>
            </a:r>
            <a:endParaRPr lang="en-US" sz="4000" dirty="0"/>
          </a:p>
        </p:txBody>
      </p:sp>
    </p:spTree>
    <p:extLst>
      <p:ext uri="{BB962C8B-B14F-4D97-AF65-F5344CB8AC3E}">
        <p14:creationId xmlns:p14="http://schemas.microsoft.com/office/powerpoint/2010/main" val="328159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DF1D-8915-72C4-7E3A-5D1A9B93A7EA}"/>
              </a:ext>
            </a:extLst>
          </p:cNvPr>
          <p:cNvSpPr>
            <a:spLocks noGrp="1"/>
          </p:cNvSpPr>
          <p:nvPr>
            <p:ph type="title"/>
          </p:nvPr>
        </p:nvSpPr>
        <p:spPr>
          <a:xfrm>
            <a:off x="838200" y="365125"/>
            <a:ext cx="10515600" cy="45719"/>
          </a:xfrm>
        </p:spPr>
        <p:txBody>
          <a:bodyPr>
            <a:normAutofit fontScale="90000"/>
          </a:bodyPr>
          <a:lstStyle/>
          <a:p>
            <a:endParaRPr lang="en-US" dirty="0"/>
          </a:p>
        </p:txBody>
      </p:sp>
      <p:pic>
        <p:nvPicPr>
          <p:cNvPr id="4098" name="Picture 2" descr="William Sargant Quote: “What is new is not always true, and what is true is  not">
            <a:extLst>
              <a:ext uri="{FF2B5EF4-FFF2-40B4-BE49-F238E27FC236}">
                <a16:creationId xmlns:a16="http://schemas.microsoft.com/office/drawing/2014/main" id="{6811A65B-0897-4BAD-22F9-5153F2E92F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0844" y="411163"/>
            <a:ext cx="10250311" cy="57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8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D2E17-AF0F-DE33-9476-0212FE818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D04D9-A477-2EFB-6C67-A95C36CBC32F}"/>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9D63604-E6AA-E0B1-2F7F-8997301950BA}"/>
              </a:ext>
            </a:extLst>
          </p:cNvPr>
          <p:cNvSpPr>
            <a:spLocks noGrp="1"/>
          </p:cNvSpPr>
          <p:nvPr>
            <p:ph idx="1"/>
          </p:nvPr>
        </p:nvSpPr>
        <p:spPr>
          <a:xfrm>
            <a:off x="838200" y="410844"/>
            <a:ext cx="10515600" cy="5766119"/>
          </a:xfrm>
        </p:spPr>
        <p:txBody>
          <a:bodyPr/>
          <a:lstStyle/>
          <a:p>
            <a:pPr marL="0" indent="0">
              <a:buNone/>
            </a:pPr>
            <a:endParaRPr lang="en-US" dirty="0"/>
          </a:p>
          <a:p>
            <a:pPr marL="0" indent="0">
              <a:buNone/>
            </a:pPr>
            <a:endParaRPr lang="en-US" dirty="0"/>
          </a:p>
          <a:p>
            <a:pPr marL="0" indent="0">
              <a:buNone/>
            </a:pPr>
            <a:endParaRPr lang="en-US" sz="3600" baseline="30000" dirty="0"/>
          </a:p>
          <a:p>
            <a:pPr marL="0" indent="0">
              <a:buNone/>
            </a:pPr>
            <a:endParaRPr lang="en-US" sz="3600" dirty="0"/>
          </a:p>
        </p:txBody>
      </p:sp>
      <p:sp>
        <p:nvSpPr>
          <p:cNvPr id="5" name="TextBox 4">
            <a:extLst>
              <a:ext uri="{FF2B5EF4-FFF2-40B4-BE49-F238E27FC236}">
                <a16:creationId xmlns:a16="http://schemas.microsoft.com/office/drawing/2014/main" id="{FF68A502-C0B9-A049-1D80-5DB5EFD83492}"/>
              </a:ext>
            </a:extLst>
          </p:cNvPr>
          <p:cNvSpPr txBox="1"/>
          <p:nvPr/>
        </p:nvSpPr>
        <p:spPr>
          <a:xfrm>
            <a:off x="1294136" y="1401077"/>
            <a:ext cx="9684557" cy="3785652"/>
          </a:xfrm>
          <a:prstGeom prst="rect">
            <a:avLst/>
          </a:prstGeom>
          <a:noFill/>
        </p:spPr>
        <p:txBody>
          <a:bodyPr wrap="square">
            <a:spAutoFit/>
          </a:bodyPr>
          <a:lstStyle/>
          <a:p>
            <a:r>
              <a:rPr lang="en-US" sz="4000" dirty="0"/>
              <a:t>Look at verses 16-17. “Now may our Lord Jesus Christ himself, and God our Father, who loved us and gave us eternal comfort and good hope through grace, </a:t>
            </a:r>
            <a:r>
              <a:rPr lang="en-US" sz="4000" b="1" baseline="30000" dirty="0"/>
              <a:t>17 </a:t>
            </a:r>
            <a:r>
              <a:rPr lang="en-US" sz="4000" dirty="0"/>
              <a:t>comfort your hearts and establish them in every good work and word.”</a:t>
            </a:r>
            <a:r>
              <a:rPr lang="en-US" sz="4000" b="1" baseline="30000" dirty="0"/>
              <a:t> </a:t>
            </a:r>
            <a:endParaRPr lang="en-US" sz="4000" dirty="0"/>
          </a:p>
        </p:txBody>
      </p:sp>
    </p:spTree>
    <p:extLst>
      <p:ext uri="{BB962C8B-B14F-4D97-AF65-F5344CB8AC3E}">
        <p14:creationId xmlns:p14="http://schemas.microsoft.com/office/powerpoint/2010/main" val="158976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544-967B-3532-753D-356C450DA031}"/>
              </a:ext>
            </a:extLst>
          </p:cNvPr>
          <p:cNvSpPr>
            <a:spLocks noGrp="1"/>
          </p:cNvSpPr>
          <p:nvPr>
            <p:ph type="title"/>
          </p:nvPr>
        </p:nvSpPr>
        <p:spPr>
          <a:xfrm>
            <a:off x="838200" y="365125"/>
            <a:ext cx="10515600" cy="45719"/>
          </a:xfrm>
        </p:spPr>
        <p:txBody>
          <a:bodyPr>
            <a:normAutofit fontScale="90000"/>
          </a:bodyPr>
          <a:lstStyle/>
          <a:p>
            <a:endParaRPr lang="en-US" dirty="0"/>
          </a:p>
        </p:txBody>
      </p:sp>
      <p:pic>
        <p:nvPicPr>
          <p:cNvPr id="9" name="Content Placeholder 8">
            <a:extLst>
              <a:ext uri="{FF2B5EF4-FFF2-40B4-BE49-F238E27FC236}">
                <a16:creationId xmlns:a16="http://schemas.microsoft.com/office/drawing/2014/main" id="{28E7BDA7-7886-01BC-3305-E8695DC9273A}"/>
              </a:ext>
            </a:extLst>
          </p:cNvPr>
          <p:cNvPicPr>
            <a:picLocks noGrp="1" noChangeAspect="1"/>
          </p:cNvPicPr>
          <p:nvPr>
            <p:ph idx="1"/>
          </p:nvPr>
        </p:nvPicPr>
        <p:blipFill>
          <a:blip r:embed="rId2"/>
          <a:stretch>
            <a:fillRect/>
          </a:stretch>
        </p:blipFill>
        <p:spPr>
          <a:xfrm>
            <a:off x="3379744" y="631491"/>
            <a:ext cx="5223699" cy="5545471"/>
          </a:xfrm>
        </p:spPr>
      </p:pic>
    </p:spTree>
    <p:extLst>
      <p:ext uri="{BB962C8B-B14F-4D97-AF65-F5344CB8AC3E}">
        <p14:creationId xmlns:p14="http://schemas.microsoft.com/office/powerpoint/2010/main" val="91002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BD87-F3B3-2E9B-89F3-C545FA033AC1}"/>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822B174-A5F8-F20E-3B81-6BB92B5668FC}"/>
              </a:ext>
            </a:extLst>
          </p:cNvPr>
          <p:cNvSpPr>
            <a:spLocks noGrp="1"/>
          </p:cNvSpPr>
          <p:nvPr>
            <p:ph idx="1"/>
          </p:nvPr>
        </p:nvSpPr>
        <p:spPr>
          <a:xfrm>
            <a:off x="-935395" y="1139345"/>
            <a:ext cx="13656724" cy="4589650"/>
          </a:xfrm>
        </p:spPr>
        <p:txBody>
          <a:bodyPr/>
          <a:lstStyle/>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dirty="0"/>
          </a:p>
        </p:txBody>
      </p:sp>
      <p:sp>
        <p:nvSpPr>
          <p:cNvPr id="5" name="TextBox 4">
            <a:extLst>
              <a:ext uri="{FF2B5EF4-FFF2-40B4-BE49-F238E27FC236}">
                <a16:creationId xmlns:a16="http://schemas.microsoft.com/office/drawing/2014/main" id="{10196480-A219-57F0-9A36-474CB1FFB80D}"/>
              </a:ext>
            </a:extLst>
          </p:cNvPr>
          <p:cNvSpPr txBox="1"/>
          <p:nvPr/>
        </p:nvSpPr>
        <p:spPr>
          <a:xfrm>
            <a:off x="1566098" y="1849594"/>
            <a:ext cx="9386493" cy="3477875"/>
          </a:xfrm>
          <a:prstGeom prst="rect">
            <a:avLst/>
          </a:prstGeom>
          <a:noFill/>
        </p:spPr>
        <p:txBody>
          <a:bodyPr wrap="square">
            <a:spAutoFit/>
          </a:bodyPr>
          <a:lstStyle/>
          <a:p>
            <a:r>
              <a:rPr lang="en-US" sz="4400" kern="0" dirty="0">
                <a:effectLst/>
                <a:latin typeface="Times New Roman" panose="02020603050405020304" pitchFamily="18" charset="0"/>
                <a:ea typeface="Times New Roman" panose="02020603050405020304" pitchFamily="18" charset="0"/>
              </a:rPr>
              <a:t>Titus 2:14, “…</a:t>
            </a:r>
            <a:r>
              <a:rPr lang="en-US" sz="4400" dirty="0">
                <a:solidFill>
                  <a:srgbClr val="000000"/>
                </a:solidFill>
                <a:effectLst/>
                <a:latin typeface="Times New Roman" panose="02020603050405020304" pitchFamily="18" charset="0"/>
                <a:ea typeface="Calibri" panose="020F0502020204030204" pitchFamily="34" charset="0"/>
              </a:rPr>
              <a:t>who gave himself for us to </a:t>
            </a:r>
            <a:r>
              <a:rPr lang="en-US" sz="4400" dirty="0">
                <a:effectLst/>
              </a:rPr>
              <a:t>redeem us from all lawlessness and to purify for himself a people for his own possession who are zealous for good works.” </a:t>
            </a:r>
            <a:endParaRPr lang="en-US" sz="4400" dirty="0"/>
          </a:p>
        </p:txBody>
      </p:sp>
    </p:spTree>
    <p:extLst>
      <p:ext uri="{BB962C8B-B14F-4D97-AF65-F5344CB8AC3E}">
        <p14:creationId xmlns:p14="http://schemas.microsoft.com/office/powerpoint/2010/main" val="105735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8229-6621-CF63-1DE8-F2CA03A995F0}"/>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31AC97F-7745-DC19-AC40-527532832C31}"/>
              </a:ext>
            </a:extLst>
          </p:cNvPr>
          <p:cNvSpPr>
            <a:spLocks noGrp="1"/>
          </p:cNvSpPr>
          <p:nvPr>
            <p:ph idx="1"/>
          </p:nvPr>
        </p:nvSpPr>
        <p:spPr>
          <a:xfrm>
            <a:off x="838200" y="419310"/>
            <a:ext cx="10515600" cy="575765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sz="4400" dirty="0"/>
              <a:t>Zephaniah 3:17, “The </a:t>
            </a:r>
            <a:r>
              <a:rPr lang="en-US" sz="4400" cap="small" dirty="0"/>
              <a:t>Lord</a:t>
            </a:r>
            <a:r>
              <a:rPr lang="en-US" sz="4400" dirty="0"/>
              <a:t> your God is in your midst, a mighty one who will save; he will rejoice over you with gladness; he will quiet you by his love; he will exult over you with loud singing.” </a:t>
            </a:r>
          </a:p>
        </p:txBody>
      </p:sp>
    </p:spTree>
    <p:extLst>
      <p:ext uri="{BB962C8B-B14F-4D97-AF65-F5344CB8AC3E}">
        <p14:creationId xmlns:p14="http://schemas.microsoft.com/office/powerpoint/2010/main" val="357037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E220-6052-6F59-B4F5-C2A3E9231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221B5-2865-EBAC-A044-FAF56DFDA068}"/>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C7E339A-F3F8-299F-AF3A-3311E0E79CD1}"/>
              </a:ext>
            </a:extLst>
          </p:cNvPr>
          <p:cNvSpPr>
            <a:spLocks noGrp="1"/>
          </p:cNvSpPr>
          <p:nvPr>
            <p:ph idx="1"/>
          </p:nvPr>
        </p:nvSpPr>
        <p:spPr>
          <a:xfrm>
            <a:off x="838200" y="410844"/>
            <a:ext cx="10515600" cy="5766119"/>
          </a:xfrm>
        </p:spPr>
        <p:txBody>
          <a:bodyPr/>
          <a:lstStyle/>
          <a:p>
            <a:pPr marL="0" indent="0">
              <a:buNone/>
            </a:pPr>
            <a:endParaRPr lang="en-US" dirty="0"/>
          </a:p>
          <a:p>
            <a:pPr marL="0" indent="0">
              <a:buNone/>
            </a:pPr>
            <a:endParaRPr lang="en-US" dirty="0"/>
          </a:p>
          <a:p>
            <a:pPr marL="0" indent="0">
              <a:buNone/>
            </a:pPr>
            <a:endParaRPr lang="en-US" sz="3600" baseline="30000" dirty="0"/>
          </a:p>
          <a:p>
            <a:pPr marL="0" indent="0">
              <a:buNone/>
            </a:pPr>
            <a:endParaRPr lang="en-US" sz="3600" dirty="0"/>
          </a:p>
        </p:txBody>
      </p:sp>
      <p:sp>
        <p:nvSpPr>
          <p:cNvPr id="5" name="TextBox 4">
            <a:extLst>
              <a:ext uri="{FF2B5EF4-FFF2-40B4-BE49-F238E27FC236}">
                <a16:creationId xmlns:a16="http://schemas.microsoft.com/office/drawing/2014/main" id="{7B005950-4EE0-F8CE-2EA8-6044F8722A45}"/>
              </a:ext>
            </a:extLst>
          </p:cNvPr>
          <p:cNvSpPr txBox="1"/>
          <p:nvPr/>
        </p:nvSpPr>
        <p:spPr>
          <a:xfrm>
            <a:off x="1333710" y="1681640"/>
            <a:ext cx="10020090" cy="3785652"/>
          </a:xfrm>
          <a:prstGeom prst="rect">
            <a:avLst/>
          </a:prstGeom>
          <a:noFill/>
        </p:spPr>
        <p:txBody>
          <a:bodyPr wrap="square">
            <a:spAutoFit/>
          </a:bodyPr>
          <a:lstStyle/>
          <a:p>
            <a:pPr algn="ctr"/>
            <a:r>
              <a:rPr lang="en-US" sz="4000" dirty="0"/>
              <a:t>Stand Firm and Hold On</a:t>
            </a:r>
          </a:p>
          <a:p>
            <a:r>
              <a:rPr lang="en-US" sz="4000" dirty="0"/>
              <a:t>2 Thessalonians 2:13-17</a:t>
            </a:r>
          </a:p>
          <a:p>
            <a:r>
              <a:rPr lang="en-US" sz="4000" dirty="0"/>
              <a:t>Key Verse: 15:</a:t>
            </a:r>
          </a:p>
          <a:p>
            <a:r>
              <a:rPr lang="en-US" sz="4000" dirty="0"/>
              <a:t>“So then, brothers, stand firm and hold to the traditions that you were taught by us, either by our spoken word or by our letter.”</a:t>
            </a:r>
          </a:p>
        </p:txBody>
      </p:sp>
    </p:spTree>
    <p:extLst>
      <p:ext uri="{BB962C8B-B14F-4D97-AF65-F5344CB8AC3E}">
        <p14:creationId xmlns:p14="http://schemas.microsoft.com/office/powerpoint/2010/main" val="72397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CFD9-3E1A-AE55-4169-F90866DDD2D1}"/>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E8E97CD-FB87-3D2B-EE0C-3E8D3121E66D}"/>
              </a:ext>
            </a:extLst>
          </p:cNvPr>
          <p:cNvSpPr>
            <a:spLocks noGrp="1"/>
          </p:cNvSpPr>
          <p:nvPr>
            <p:ph idx="1"/>
          </p:nvPr>
        </p:nvSpPr>
        <p:spPr>
          <a:xfrm>
            <a:off x="838200" y="365125"/>
            <a:ext cx="10515600" cy="5811838"/>
          </a:xfrm>
        </p:spPr>
        <p:txBody>
          <a:bodyPr/>
          <a:lstStyle/>
          <a:p>
            <a:pPr marL="0" indent="0">
              <a:buNone/>
            </a:pPr>
            <a:r>
              <a:rPr lang="en-US" sz="3200" dirty="0"/>
              <a:t>2 Thessalonians 2:13-17:</a:t>
            </a:r>
          </a:p>
          <a:p>
            <a:pPr marL="0" indent="0">
              <a:buNone/>
            </a:pPr>
            <a:r>
              <a:rPr lang="en-US" b="1" baseline="30000" dirty="0"/>
              <a:t>13 </a:t>
            </a:r>
            <a:r>
              <a:rPr lang="en-US" dirty="0"/>
              <a:t>But we ought always to give thanks to God for you, brothers beloved by the Lord, because God chose you as the </a:t>
            </a:r>
            <a:r>
              <a:rPr lang="en-US" dirty="0" err="1"/>
              <a:t>firstfruits</a:t>
            </a:r>
            <a:r>
              <a:rPr lang="en-US" dirty="0"/>
              <a:t> to be saved, through sanctification by the Spirit and belief in the truth. </a:t>
            </a:r>
            <a:r>
              <a:rPr lang="en-US" b="1" baseline="30000" dirty="0"/>
              <a:t>14 </a:t>
            </a:r>
            <a:r>
              <a:rPr lang="en-US" dirty="0"/>
              <a:t>To this he called you through our gospel, so that you may obtain the glory of our Lord Jesus Christ. </a:t>
            </a:r>
            <a:r>
              <a:rPr lang="en-US" b="1" baseline="30000" dirty="0"/>
              <a:t>15 </a:t>
            </a:r>
            <a:r>
              <a:rPr lang="en-US" dirty="0"/>
              <a:t>So then, brothers, stand firm and hold to the traditions that you were taught by us, either by our spoken word or by our letter.</a:t>
            </a:r>
          </a:p>
          <a:p>
            <a:pPr marL="0" indent="0">
              <a:buNone/>
            </a:pPr>
            <a:r>
              <a:rPr lang="en-US" b="1" baseline="30000" dirty="0"/>
              <a:t>16 </a:t>
            </a:r>
            <a:r>
              <a:rPr lang="en-US" dirty="0"/>
              <a:t>Now may our Lord Jesus Christ himself, and God our Father, who loved us and gave us eternal comfort and good hope through grace, </a:t>
            </a:r>
            <a:r>
              <a:rPr lang="en-US" b="1" baseline="30000" dirty="0"/>
              <a:t>17 </a:t>
            </a:r>
            <a:r>
              <a:rPr lang="en-US" dirty="0"/>
              <a:t>comfort your hearts and establish them in every good work and word.</a:t>
            </a:r>
          </a:p>
          <a:p>
            <a:endParaRPr lang="en-US" dirty="0"/>
          </a:p>
        </p:txBody>
      </p:sp>
    </p:spTree>
    <p:extLst>
      <p:ext uri="{BB962C8B-B14F-4D97-AF65-F5344CB8AC3E}">
        <p14:creationId xmlns:p14="http://schemas.microsoft.com/office/powerpoint/2010/main" val="27562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F7B6-4924-C931-C5C2-13417A489B15}"/>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59F00BF-9DA7-6D18-B282-01657DFD12C2}"/>
              </a:ext>
            </a:extLst>
          </p:cNvPr>
          <p:cNvSpPr>
            <a:spLocks noGrp="1"/>
          </p:cNvSpPr>
          <p:nvPr>
            <p:ph idx="1"/>
          </p:nvPr>
        </p:nvSpPr>
        <p:spPr>
          <a:xfrm>
            <a:off x="838200" y="1107128"/>
            <a:ext cx="10515600" cy="476284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6E795F3-02B2-72DA-8881-BD75D4CD65AC}"/>
              </a:ext>
            </a:extLst>
          </p:cNvPr>
          <p:cNvSpPr txBox="1"/>
          <p:nvPr/>
        </p:nvSpPr>
        <p:spPr>
          <a:xfrm>
            <a:off x="1358970" y="1483153"/>
            <a:ext cx="9184415" cy="4401205"/>
          </a:xfrm>
          <a:prstGeom prst="rect">
            <a:avLst/>
          </a:prstGeom>
          <a:noFill/>
        </p:spPr>
        <p:txBody>
          <a:bodyPr wrap="square">
            <a:spAutoFit/>
          </a:bodyPr>
          <a:lstStyle/>
          <a:p>
            <a:pPr algn="ctr"/>
            <a:r>
              <a:rPr lang="en-US" sz="4000" dirty="0"/>
              <a:t>Stand Firm and Hold On</a:t>
            </a:r>
          </a:p>
          <a:p>
            <a:r>
              <a:rPr lang="en-US" sz="4000" dirty="0"/>
              <a:t>2 Thessalonians 2:13-17</a:t>
            </a:r>
          </a:p>
          <a:p>
            <a:r>
              <a:rPr lang="en-US" sz="4000" dirty="0"/>
              <a:t>Key Verse: 15:</a:t>
            </a:r>
          </a:p>
          <a:p>
            <a:r>
              <a:rPr lang="en-US" sz="4000" dirty="0"/>
              <a:t>“So then, brothers, stand firm and hold to the traditions that you were taught by us, either by our spoken word or by our letter.”</a:t>
            </a:r>
          </a:p>
        </p:txBody>
      </p:sp>
    </p:spTree>
    <p:extLst>
      <p:ext uri="{BB962C8B-B14F-4D97-AF65-F5344CB8AC3E}">
        <p14:creationId xmlns:p14="http://schemas.microsoft.com/office/powerpoint/2010/main" val="51608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E49B-F211-A870-687A-78CBB7D96294}"/>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196E0F9-19D9-1563-7F39-47323B692A86}"/>
              </a:ext>
            </a:extLst>
          </p:cNvPr>
          <p:cNvSpPr>
            <a:spLocks noGrp="1"/>
          </p:cNvSpPr>
          <p:nvPr>
            <p:ph idx="1"/>
          </p:nvPr>
        </p:nvSpPr>
        <p:spPr>
          <a:xfrm>
            <a:off x="838200" y="410844"/>
            <a:ext cx="10515600" cy="5766119"/>
          </a:xfrm>
        </p:spPr>
        <p:txBody>
          <a:bodyPr>
            <a:normAutofit/>
          </a:bodyPr>
          <a:lstStyle/>
          <a:p>
            <a:pPr marL="0" indent="0">
              <a:buNone/>
            </a:pPr>
            <a:endParaRPr lang="en-US" b="1" u="sng" dirty="0"/>
          </a:p>
          <a:p>
            <a:pPr marL="0" indent="0">
              <a:buNone/>
            </a:pPr>
            <a:endParaRPr lang="en-US" b="1" u="sng" dirty="0"/>
          </a:p>
          <a:p>
            <a:pPr marL="0" indent="0">
              <a:buNone/>
            </a:pPr>
            <a:r>
              <a:rPr lang="en-US" sz="4000" dirty="0"/>
              <a:t>Look at verse 13. “But we ought always to give thanks to God for you, brothers beloved by the Lord, because God chose you as the </a:t>
            </a:r>
            <a:r>
              <a:rPr lang="en-US" sz="4000" dirty="0" err="1"/>
              <a:t>firstfruits</a:t>
            </a:r>
            <a:r>
              <a:rPr lang="en-US" sz="4000" dirty="0"/>
              <a:t> to be saved, through sanctification by the Spirit and belief in the truth.” </a:t>
            </a:r>
          </a:p>
        </p:txBody>
      </p:sp>
    </p:spTree>
    <p:extLst>
      <p:ext uri="{BB962C8B-B14F-4D97-AF65-F5344CB8AC3E}">
        <p14:creationId xmlns:p14="http://schemas.microsoft.com/office/powerpoint/2010/main" val="2911326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61AD-47C1-7B02-88E7-97A7CD9E8DFF}"/>
              </a:ext>
            </a:extLst>
          </p:cNvPr>
          <p:cNvSpPr>
            <a:spLocks noGrp="1"/>
          </p:cNvSpPr>
          <p:nvPr>
            <p:ph type="title"/>
          </p:nvPr>
        </p:nvSpPr>
        <p:spPr>
          <a:xfrm>
            <a:off x="838200" y="365125"/>
            <a:ext cx="10515600" cy="6428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4DB8290-BB9B-8C25-FCBF-3C3B4C56E498}"/>
              </a:ext>
            </a:extLst>
          </p:cNvPr>
          <p:cNvSpPr>
            <a:spLocks noGrp="1"/>
          </p:cNvSpPr>
          <p:nvPr>
            <p:ph idx="1"/>
          </p:nvPr>
        </p:nvSpPr>
        <p:spPr>
          <a:xfrm>
            <a:off x="838200" y="570869"/>
            <a:ext cx="10515600" cy="5606094"/>
          </a:xfrm>
        </p:spPr>
        <p:txBody>
          <a:bodyPr/>
          <a:lstStyle/>
          <a:p>
            <a:pPr marL="0" indent="0">
              <a:buNone/>
            </a:pPr>
            <a:endParaRPr lang="en-US" dirty="0"/>
          </a:p>
          <a:p>
            <a:pPr marL="0" indent="0">
              <a:buNone/>
            </a:pPr>
            <a:r>
              <a:rPr lang="en-US" sz="4000" dirty="0"/>
              <a:t>First Peter 1:1-2a, “Peter, an apostle of Jesus Christ, To those who are </a:t>
            </a:r>
            <a:r>
              <a:rPr lang="en-US" sz="4000" u="sng" dirty="0"/>
              <a:t>elect </a:t>
            </a:r>
            <a:r>
              <a:rPr lang="en-US" sz="4000" dirty="0"/>
              <a:t>exiles of the Dispersion in Pontus, Galatia, Cappadocia, Asia, and Bithynia, </a:t>
            </a:r>
            <a:r>
              <a:rPr lang="en-US" sz="4000" b="1" baseline="30000" dirty="0"/>
              <a:t>2 </a:t>
            </a:r>
            <a:r>
              <a:rPr lang="en-US" sz="4000" dirty="0"/>
              <a:t>according to the </a:t>
            </a:r>
            <a:r>
              <a:rPr lang="en-US" sz="4000" u="sng" dirty="0"/>
              <a:t>foreknowledge </a:t>
            </a:r>
            <a:r>
              <a:rPr lang="en-US" sz="4000" dirty="0"/>
              <a:t>of God the Father, in the </a:t>
            </a:r>
            <a:r>
              <a:rPr lang="en-US" sz="4000" u="sng" dirty="0"/>
              <a:t>sanctification of</a:t>
            </a:r>
            <a:r>
              <a:rPr lang="en-US" sz="4000" dirty="0"/>
              <a:t> the Spirit, for obedience to Jesus Christ and for sprinkling with his blood.” </a:t>
            </a:r>
          </a:p>
        </p:txBody>
      </p:sp>
    </p:spTree>
    <p:extLst>
      <p:ext uri="{BB962C8B-B14F-4D97-AF65-F5344CB8AC3E}">
        <p14:creationId xmlns:p14="http://schemas.microsoft.com/office/powerpoint/2010/main" val="6691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DDC8-BD90-B19B-C4CF-F9314AC4639B}"/>
              </a:ext>
            </a:extLst>
          </p:cNvPr>
          <p:cNvSpPr>
            <a:spLocks noGrp="1"/>
          </p:cNvSpPr>
          <p:nvPr>
            <p:ph type="title"/>
          </p:nvPr>
        </p:nvSpPr>
        <p:spPr>
          <a:xfrm>
            <a:off x="838200" y="365125"/>
            <a:ext cx="10515600" cy="45719"/>
          </a:xfrm>
        </p:spPr>
        <p:txBody>
          <a:bodyPr>
            <a:normAutofit fontScale="90000"/>
          </a:bodyPr>
          <a:lstStyle/>
          <a:p>
            <a:endParaRPr lang="en-US" dirty="0"/>
          </a:p>
        </p:txBody>
      </p:sp>
      <p:pic>
        <p:nvPicPr>
          <p:cNvPr id="1026" name="Picture 2" descr="Wayne Grudem quote: Election is an act of God before creation in which...">
            <a:extLst>
              <a:ext uri="{FF2B5EF4-FFF2-40B4-BE49-F238E27FC236}">
                <a16:creationId xmlns:a16="http://schemas.microsoft.com/office/drawing/2014/main" id="{9434F80A-F617-6797-ADFF-1F1C94C25C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19804"/>
            <a:ext cx="10515600" cy="494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1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FCBB-D352-8E2F-DCE3-1AAC7B5FC9C3}"/>
              </a:ext>
            </a:extLst>
          </p:cNvPr>
          <p:cNvSpPr>
            <a:spLocks noGrp="1"/>
          </p:cNvSpPr>
          <p:nvPr>
            <p:ph type="title"/>
          </p:nvPr>
        </p:nvSpPr>
        <p:spPr>
          <a:xfrm>
            <a:off x="838200" y="365125"/>
            <a:ext cx="10515600" cy="5418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ED33B93-FBE2-DBA8-6BCE-98059E157CA5}"/>
              </a:ext>
            </a:extLst>
          </p:cNvPr>
          <p:cNvSpPr>
            <a:spLocks noGrp="1"/>
          </p:cNvSpPr>
          <p:nvPr>
            <p:ph idx="1"/>
          </p:nvPr>
        </p:nvSpPr>
        <p:spPr>
          <a:xfrm>
            <a:off x="838200" y="469830"/>
            <a:ext cx="10515600" cy="5707133"/>
          </a:xfrm>
        </p:spPr>
        <p:txBody>
          <a:bodyPr>
            <a:normAutofit/>
          </a:bodyPr>
          <a:lstStyle/>
          <a:p>
            <a:pPr marL="0" indent="0">
              <a:buNone/>
            </a:pPr>
            <a:endParaRPr lang="en-US" sz="3600" dirty="0"/>
          </a:p>
          <a:p>
            <a:pPr marL="0" indent="0">
              <a:buNone/>
            </a:pPr>
            <a:endParaRPr lang="en-US" sz="3600" dirty="0"/>
          </a:p>
          <a:p>
            <a:pPr marL="0" indent="0">
              <a:buNone/>
            </a:pPr>
            <a:endParaRPr lang="en-US" dirty="0"/>
          </a:p>
        </p:txBody>
      </p:sp>
      <p:pic>
        <p:nvPicPr>
          <p:cNvPr id="1026" name="Picture 2" descr="Charles Spurgeon quote: It's a good thing God chose me before I was...">
            <a:extLst>
              <a:ext uri="{FF2B5EF4-FFF2-40B4-BE49-F238E27FC236}">
                <a16:creationId xmlns:a16="http://schemas.microsoft.com/office/drawing/2014/main" id="{E5E6BE05-4133-3CB1-064F-706D1E829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450" y="1523999"/>
            <a:ext cx="9007598" cy="417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6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3EE-E964-4440-260E-F412595F0E7E}"/>
              </a:ext>
            </a:extLst>
          </p:cNvPr>
          <p:cNvSpPr>
            <a:spLocks noGrp="1"/>
          </p:cNvSpPr>
          <p:nvPr>
            <p:ph type="title"/>
          </p:nvPr>
        </p:nvSpPr>
        <p:spPr>
          <a:xfrm>
            <a:off x="838200" y="365125"/>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AA31F07B-190B-A37C-7D44-0A0DA702D303}"/>
              </a:ext>
            </a:extLst>
          </p:cNvPr>
          <p:cNvPicPr>
            <a:picLocks noGrp="1" noChangeAspect="1"/>
          </p:cNvPicPr>
          <p:nvPr>
            <p:ph idx="1"/>
          </p:nvPr>
        </p:nvPicPr>
        <p:blipFill>
          <a:blip r:embed="rId2"/>
          <a:stretch>
            <a:fillRect/>
          </a:stretch>
        </p:blipFill>
        <p:spPr>
          <a:xfrm>
            <a:off x="3854626" y="560388"/>
            <a:ext cx="4496220" cy="5616575"/>
          </a:xfrm>
        </p:spPr>
      </p:pic>
    </p:spTree>
    <p:extLst>
      <p:ext uri="{BB962C8B-B14F-4D97-AF65-F5344CB8AC3E}">
        <p14:creationId xmlns:p14="http://schemas.microsoft.com/office/powerpoint/2010/main" val="175227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1617</TotalTime>
  <Words>856</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Joshua Min</dc:creator>
  <cp:lastModifiedBy>Admin</cp:lastModifiedBy>
  <cp:revision>79</cp:revision>
  <dcterms:created xsi:type="dcterms:W3CDTF">2025-06-14T22:24:16Z</dcterms:created>
  <dcterms:modified xsi:type="dcterms:W3CDTF">2025-08-17T14:37:25Z</dcterms:modified>
</cp:coreProperties>
</file>