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304" r:id="rId2"/>
    <p:sldId id="351" r:id="rId3"/>
    <p:sldId id="348" r:id="rId4"/>
    <p:sldId id="350" r:id="rId5"/>
    <p:sldId id="349" r:id="rId6"/>
    <p:sldId id="352" r:id="rId7"/>
    <p:sldId id="305" r:id="rId8"/>
    <p:sldId id="306" r:id="rId9"/>
    <p:sldId id="307" r:id="rId10"/>
    <p:sldId id="308" r:id="rId11"/>
    <p:sldId id="346" r:id="rId12"/>
    <p:sldId id="353" r:id="rId13"/>
    <p:sldId id="354" r:id="rId14"/>
    <p:sldId id="310" r:id="rId15"/>
    <p:sldId id="311" r:id="rId16"/>
    <p:sldId id="313" r:id="rId17"/>
    <p:sldId id="319" r:id="rId18"/>
    <p:sldId id="344" r:id="rId19"/>
    <p:sldId id="320" r:id="rId20"/>
    <p:sldId id="345" r:id="rId21"/>
    <p:sldId id="355" r:id="rId22"/>
    <p:sldId id="323"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 initials="A" lastIdx="1" clrIdx="0">
    <p:extLst>
      <p:ext uri="{19B8F6BF-5375-455C-9EA6-DF929625EA0E}">
        <p15:presenceInfo xmlns:p15="http://schemas.microsoft.com/office/powerpoint/2012/main" userId="S::wl@wsghb.onmicrosoft.com::76c1d4bb-0207-45a8-8f61-d44d4a145b6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58"/>
  </p:normalViewPr>
  <p:slideViewPr>
    <p:cSldViewPr snapToGrid="0">
      <p:cViewPr varScale="1">
        <p:scale>
          <a:sx n="63" d="100"/>
          <a:sy n="63" d="100"/>
        </p:scale>
        <p:origin x="772" y="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5-09-06T16:07:05.384" idx="1">
    <p:pos x="7152" y="395"/>
    <p:text/>
    <p:extLst>
      <p:ext uri="{C676402C-5697-4E1C-873F-D02D1690AC5C}">
        <p15:threadingInfo xmlns:p15="http://schemas.microsoft.com/office/powerpoint/2012/main" timeZoneBias="30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1A51C-5AA9-05F9-2B14-5F25B50BD72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34C86B3-86C2-E5CA-50D2-C148378A0F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A21769C-728F-6765-B648-5B7EEBBBC899}"/>
              </a:ext>
            </a:extLst>
          </p:cNvPr>
          <p:cNvSpPr>
            <a:spLocks noGrp="1"/>
          </p:cNvSpPr>
          <p:nvPr>
            <p:ph type="dt" sz="half" idx="10"/>
          </p:nvPr>
        </p:nvSpPr>
        <p:spPr/>
        <p:txBody>
          <a:bodyPr/>
          <a:lstStyle/>
          <a:p>
            <a:fld id="{B73C81C1-87F6-504C-8C73-68C9C5D75E44}" type="datetimeFigureOut">
              <a:rPr lang="en-US" smtClean="0"/>
              <a:t>10/12/2025</a:t>
            </a:fld>
            <a:endParaRPr lang="en-US"/>
          </a:p>
        </p:txBody>
      </p:sp>
      <p:sp>
        <p:nvSpPr>
          <p:cNvPr id="5" name="Footer Placeholder 4">
            <a:extLst>
              <a:ext uri="{FF2B5EF4-FFF2-40B4-BE49-F238E27FC236}">
                <a16:creationId xmlns:a16="http://schemas.microsoft.com/office/drawing/2014/main" id="{DAF5EF3E-5E44-09D9-DCA6-A137D7348B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53166B-76D5-ADB8-9DCD-770A6E33DA86}"/>
              </a:ext>
            </a:extLst>
          </p:cNvPr>
          <p:cNvSpPr>
            <a:spLocks noGrp="1"/>
          </p:cNvSpPr>
          <p:nvPr>
            <p:ph type="sldNum" sz="quarter" idx="12"/>
          </p:nvPr>
        </p:nvSpPr>
        <p:spPr/>
        <p:txBody>
          <a:bodyPr/>
          <a:lstStyle/>
          <a:p>
            <a:fld id="{B0C27D9E-3CE5-7740-A470-262BA47B3A08}" type="slidenum">
              <a:rPr lang="en-US" smtClean="0"/>
              <a:t>‹#›</a:t>
            </a:fld>
            <a:endParaRPr lang="en-US"/>
          </a:p>
        </p:txBody>
      </p:sp>
    </p:spTree>
    <p:extLst>
      <p:ext uri="{BB962C8B-B14F-4D97-AF65-F5344CB8AC3E}">
        <p14:creationId xmlns:p14="http://schemas.microsoft.com/office/powerpoint/2010/main" val="32458412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99598-25F5-1680-79F2-05D27ACF9CA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2292064-1F87-6DBC-F1ED-A9910ABE992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E1AA43-EFFF-2ED1-4C7B-F6E22F84B772}"/>
              </a:ext>
            </a:extLst>
          </p:cNvPr>
          <p:cNvSpPr>
            <a:spLocks noGrp="1"/>
          </p:cNvSpPr>
          <p:nvPr>
            <p:ph type="dt" sz="half" idx="10"/>
          </p:nvPr>
        </p:nvSpPr>
        <p:spPr/>
        <p:txBody>
          <a:bodyPr/>
          <a:lstStyle/>
          <a:p>
            <a:fld id="{B73C81C1-87F6-504C-8C73-68C9C5D75E44}" type="datetimeFigureOut">
              <a:rPr lang="en-US" smtClean="0"/>
              <a:t>10/12/2025</a:t>
            </a:fld>
            <a:endParaRPr lang="en-US"/>
          </a:p>
        </p:txBody>
      </p:sp>
      <p:sp>
        <p:nvSpPr>
          <p:cNvPr id="5" name="Footer Placeholder 4">
            <a:extLst>
              <a:ext uri="{FF2B5EF4-FFF2-40B4-BE49-F238E27FC236}">
                <a16:creationId xmlns:a16="http://schemas.microsoft.com/office/drawing/2014/main" id="{117EB7A5-BEC0-5F7F-1998-733ED468DF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B59632-186E-C893-A28D-B2205090639B}"/>
              </a:ext>
            </a:extLst>
          </p:cNvPr>
          <p:cNvSpPr>
            <a:spLocks noGrp="1"/>
          </p:cNvSpPr>
          <p:nvPr>
            <p:ph type="sldNum" sz="quarter" idx="12"/>
          </p:nvPr>
        </p:nvSpPr>
        <p:spPr/>
        <p:txBody>
          <a:bodyPr/>
          <a:lstStyle/>
          <a:p>
            <a:fld id="{B0C27D9E-3CE5-7740-A470-262BA47B3A08}" type="slidenum">
              <a:rPr lang="en-US" smtClean="0"/>
              <a:t>‹#›</a:t>
            </a:fld>
            <a:endParaRPr lang="en-US"/>
          </a:p>
        </p:txBody>
      </p:sp>
    </p:spTree>
    <p:extLst>
      <p:ext uri="{BB962C8B-B14F-4D97-AF65-F5344CB8AC3E}">
        <p14:creationId xmlns:p14="http://schemas.microsoft.com/office/powerpoint/2010/main" val="26206542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D7DD425-C170-66FA-7AEC-1BC06B89112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B6C7CDC-81F1-7CC3-13A8-CB83E876995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FB7ED6-324C-D25C-1A89-DC4A5B774BF9}"/>
              </a:ext>
            </a:extLst>
          </p:cNvPr>
          <p:cNvSpPr>
            <a:spLocks noGrp="1"/>
          </p:cNvSpPr>
          <p:nvPr>
            <p:ph type="dt" sz="half" idx="10"/>
          </p:nvPr>
        </p:nvSpPr>
        <p:spPr/>
        <p:txBody>
          <a:bodyPr/>
          <a:lstStyle/>
          <a:p>
            <a:fld id="{B73C81C1-87F6-504C-8C73-68C9C5D75E44}" type="datetimeFigureOut">
              <a:rPr lang="en-US" smtClean="0"/>
              <a:t>10/12/2025</a:t>
            </a:fld>
            <a:endParaRPr lang="en-US"/>
          </a:p>
        </p:txBody>
      </p:sp>
      <p:sp>
        <p:nvSpPr>
          <p:cNvPr id="5" name="Footer Placeholder 4">
            <a:extLst>
              <a:ext uri="{FF2B5EF4-FFF2-40B4-BE49-F238E27FC236}">
                <a16:creationId xmlns:a16="http://schemas.microsoft.com/office/drawing/2014/main" id="{6A6BC02C-4096-798A-B785-44042BBB58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9B9E9F-895F-54B5-0A35-034CC0FF4AB6}"/>
              </a:ext>
            </a:extLst>
          </p:cNvPr>
          <p:cNvSpPr>
            <a:spLocks noGrp="1"/>
          </p:cNvSpPr>
          <p:nvPr>
            <p:ph type="sldNum" sz="quarter" idx="12"/>
          </p:nvPr>
        </p:nvSpPr>
        <p:spPr/>
        <p:txBody>
          <a:bodyPr/>
          <a:lstStyle/>
          <a:p>
            <a:fld id="{B0C27D9E-3CE5-7740-A470-262BA47B3A08}" type="slidenum">
              <a:rPr lang="en-US" smtClean="0"/>
              <a:t>‹#›</a:t>
            </a:fld>
            <a:endParaRPr lang="en-US"/>
          </a:p>
        </p:txBody>
      </p:sp>
    </p:spTree>
    <p:extLst>
      <p:ext uri="{BB962C8B-B14F-4D97-AF65-F5344CB8AC3E}">
        <p14:creationId xmlns:p14="http://schemas.microsoft.com/office/powerpoint/2010/main" val="2873333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0E6E7-1913-CD99-031E-20FCA37C77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69C48DE-0950-6DE9-4249-1DF42F995E1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72405B-FA1A-6F11-D899-0EABA0758254}"/>
              </a:ext>
            </a:extLst>
          </p:cNvPr>
          <p:cNvSpPr>
            <a:spLocks noGrp="1"/>
          </p:cNvSpPr>
          <p:nvPr>
            <p:ph type="dt" sz="half" idx="10"/>
          </p:nvPr>
        </p:nvSpPr>
        <p:spPr/>
        <p:txBody>
          <a:bodyPr/>
          <a:lstStyle/>
          <a:p>
            <a:fld id="{B73C81C1-87F6-504C-8C73-68C9C5D75E44}" type="datetimeFigureOut">
              <a:rPr lang="en-US" smtClean="0"/>
              <a:t>10/12/2025</a:t>
            </a:fld>
            <a:endParaRPr lang="en-US"/>
          </a:p>
        </p:txBody>
      </p:sp>
      <p:sp>
        <p:nvSpPr>
          <p:cNvPr id="5" name="Footer Placeholder 4">
            <a:extLst>
              <a:ext uri="{FF2B5EF4-FFF2-40B4-BE49-F238E27FC236}">
                <a16:creationId xmlns:a16="http://schemas.microsoft.com/office/drawing/2014/main" id="{D839E521-3CBC-A6C9-3D4E-D985A897CC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84F0D9-523E-767D-3C6D-A7C92D01ED8C}"/>
              </a:ext>
            </a:extLst>
          </p:cNvPr>
          <p:cNvSpPr>
            <a:spLocks noGrp="1"/>
          </p:cNvSpPr>
          <p:nvPr>
            <p:ph type="sldNum" sz="quarter" idx="12"/>
          </p:nvPr>
        </p:nvSpPr>
        <p:spPr/>
        <p:txBody>
          <a:bodyPr/>
          <a:lstStyle/>
          <a:p>
            <a:fld id="{B0C27D9E-3CE5-7740-A470-262BA47B3A08}" type="slidenum">
              <a:rPr lang="en-US" smtClean="0"/>
              <a:t>‹#›</a:t>
            </a:fld>
            <a:endParaRPr lang="en-US"/>
          </a:p>
        </p:txBody>
      </p:sp>
    </p:spTree>
    <p:extLst>
      <p:ext uri="{BB962C8B-B14F-4D97-AF65-F5344CB8AC3E}">
        <p14:creationId xmlns:p14="http://schemas.microsoft.com/office/powerpoint/2010/main" val="360097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763DA-6D64-889E-4FF6-D6F91BFE053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94F5703-E883-265E-530A-BC556D9D77F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365A5E9-9843-EB12-8E50-C4F128EE715A}"/>
              </a:ext>
            </a:extLst>
          </p:cNvPr>
          <p:cNvSpPr>
            <a:spLocks noGrp="1"/>
          </p:cNvSpPr>
          <p:nvPr>
            <p:ph type="dt" sz="half" idx="10"/>
          </p:nvPr>
        </p:nvSpPr>
        <p:spPr/>
        <p:txBody>
          <a:bodyPr/>
          <a:lstStyle/>
          <a:p>
            <a:fld id="{B73C81C1-87F6-504C-8C73-68C9C5D75E44}" type="datetimeFigureOut">
              <a:rPr lang="en-US" smtClean="0"/>
              <a:t>10/12/2025</a:t>
            </a:fld>
            <a:endParaRPr lang="en-US"/>
          </a:p>
        </p:txBody>
      </p:sp>
      <p:sp>
        <p:nvSpPr>
          <p:cNvPr id="5" name="Footer Placeholder 4">
            <a:extLst>
              <a:ext uri="{FF2B5EF4-FFF2-40B4-BE49-F238E27FC236}">
                <a16:creationId xmlns:a16="http://schemas.microsoft.com/office/drawing/2014/main" id="{E3FCA2F5-48E4-2B5C-1EA9-4CB60292D4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222DED-32C0-C1A7-83F0-4EB0E6BAD946}"/>
              </a:ext>
            </a:extLst>
          </p:cNvPr>
          <p:cNvSpPr>
            <a:spLocks noGrp="1"/>
          </p:cNvSpPr>
          <p:nvPr>
            <p:ph type="sldNum" sz="quarter" idx="12"/>
          </p:nvPr>
        </p:nvSpPr>
        <p:spPr/>
        <p:txBody>
          <a:bodyPr/>
          <a:lstStyle/>
          <a:p>
            <a:fld id="{B0C27D9E-3CE5-7740-A470-262BA47B3A08}" type="slidenum">
              <a:rPr lang="en-US" smtClean="0"/>
              <a:t>‹#›</a:t>
            </a:fld>
            <a:endParaRPr lang="en-US"/>
          </a:p>
        </p:txBody>
      </p:sp>
    </p:spTree>
    <p:extLst>
      <p:ext uri="{BB962C8B-B14F-4D97-AF65-F5344CB8AC3E}">
        <p14:creationId xmlns:p14="http://schemas.microsoft.com/office/powerpoint/2010/main" val="3146081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A29D73-D48A-4CF2-02E4-F4BC5AD7E7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A7019D-86AA-D932-7D09-2872DE7B55A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60FB422-ED9A-5281-75D5-77092E12071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0CBD83F-3B2B-ADFC-7220-3A476B18C63C}"/>
              </a:ext>
            </a:extLst>
          </p:cNvPr>
          <p:cNvSpPr>
            <a:spLocks noGrp="1"/>
          </p:cNvSpPr>
          <p:nvPr>
            <p:ph type="dt" sz="half" idx="10"/>
          </p:nvPr>
        </p:nvSpPr>
        <p:spPr/>
        <p:txBody>
          <a:bodyPr/>
          <a:lstStyle/>
          <a:p>
            <a:fld id="{B73C81C1-87F6-504C-8C73-68C9C5D75E44}" type="datetimeFigureOut">
              <a:rPr lang="en-US" smtClean="0"/>
              <a:t>10/12/2025</a:t>
            </a:fld>
            <a:endParaRPr lang="en-US"/>
          </a:p>
        </p:txBody>
      </p:sp>
      <p:sp>
        <p:nvSpPr>
          <p:cNvPr id="6" name="Footer Placeholder 5">
            <a:extLst>
              <a:ext uri="{FF2B5EF4-FFF2-40B4-BE49-F238E27FC236}">
                <a16:creationId xmlns:a16="http://schemas.microsoft.com/office/drawing/2014/main" id="{FE3FE780-F961-6765-35A9-425E4651E8C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F28946-1012-8635-47FB-A8578553F4ED}"/>
              </a:ext>
            </a:extLst>
          </p:cNvPr>
          <p:cNvSpPr>
            <a:spLocks noGrp="1"/>
          </p:cNvSpPr>
          <p:nvPr>
            <p:ph type="sldNum" sz="quarter" idx="12"/>
          </p:nvPr>
        </p:nvSpPr>
        <p:spPr/>
        <p:txBody>
          <a:bodyPr/>
          <a:lstStyle/>
          <a:p>
            <a:fld id="{B0C27D9E-3CE5-7740-A470-262BA47B3A08}" type="slidenum">
              <a:rPr lang="en-US" smtClean="0"/>
              <a:t>‹#›</a:t>
            </a:fld>
            <a:endParaRPr lang="en-US"/>
          </a:p>
        </p:txBody>
      </p:sp>
    </p:spTree>
    <p:extLst>
      <p:ext uri="{BB962C8B-B14F-4D97-AF65-F5344CB8AC3E}">
        <p14:creationId xmlns:p14="http://schemas.microsoft.com/office/powerpoint/2010/main" val="11423529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C73EB2-66A2-9578-8649-6EC9E0118B8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0AF3F36-6EAB-9C70-C6D1-B0B9579F08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93E6A10-3879-BE4B-68DB-798535AEAFE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349ECC8-A383-DC6A-2CF2-911C70E894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09546C0-E13D-30DB-863A-00DFC0C40F7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23C149C-932C-D790-5AE2-BDE647174E26}"/>
              </a:ext>
            </a:extLst>
          </p:cNvPr>
          <p:cNvSpPr>
            <a:spLocks noGrp="1"/>
          </p:cNvSpPr>
          <p:nvPr>
            <p:ph type="dt" sz="half" idx="10"/>
          </p:nvPr>
        </p:nvSpPr>
        <p:spPr/>
        <p:txBody>
          <a:bodyPr/>
          <a:lstStyle/>
          <a:p>
            <a:fld id="{B73C81C1-87F6-504C-8C73-68C9C5D75E44}" type="datetimeFigureOut">
              <a:rPr lang="en-US" smtClean="0"/>
              <a:t>10/12/2025</a:t>
            </a:fld>
            <a:endParaRPr lang="en-US"/>
          </a:p>
        </p:txBody>
      </p:sp>
      <p:sp>
        <p:nvSpPr>
          <p:cNvPr id="8" name="Footer Placeholder 7">
            <a:extLst>
              <a:ext uri="{FF2B5EF4-FFF2-40B4-BE49-F238E27FC236}">
                <a16:creationId xmlns:a16="http://schemas.microsoft.com/office/drawing/2014/main" id="{C0B95A1E-DB89-9C68-92F1-F6E6FB21FDD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D9F043B-5633-8793-3B88-471849EBAA88}"/>
              </a:ext>
            </a:extLst>
          </p:cNvPr>
          <p:cNvSpPr>
            <a:spLocks noGrp="1"/>
          </p:cNvSpPr>
          <p:nvPr>
            <p:ph type="sldNum" sz="quarter" idx="12"/>
          </p:nvPr>
        </p:nvSpPr>
        <p:spPr/>
        <p:txBody>
          <a:bodyPr/>
          <a:lstStyle/>
          <a:p>
            <a:fld id="{B0C27D9E-3CE5-7740-A470-262BA47B3A08}" type="slidenum">
              <a:rPr lang="en-US" smtClean="0"/>
              <a:t>‹#›</a:t>
            </a:fld>
            <a:endParaRPr lang="en-US"/>
          </a:p>
        </p:txBody>
      </p:sp>
    </p:spTree>
    <p:extLst>
      <p:ext uri="{BB962C8B-B14F-4D97-AF65-F5344CB8AC3E}">
        <p14:creationId xmlns:p14="http://schemas.microsoft.com/office/powerpoint/2010/main" val="3982167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7B65C9-92B7-60F8-68BB-80527F6A5B2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EEBE1E0-3057-2FF6-9DE0-9107108E8BEF}"/>
              </a:ext>
            </a:extLst>
          </p:cNvPr>
          <p:cNvSpPr>
            <a:spLocks noGrp="1"/>
          </p:cNvSpPr>
          <p:nvPr>
            <p:ph type="dt" sz="half" idx="10"/>
          </p:nvPr>
        </p:nvSpPr>
        <p:spPr/>
        <p:txBody>
          <a:bodyPr/>
          <a:lstStyle/>
          <a:p>
            <a:fld id="{B73C81C1-87F6-504C-8C73-68C9C5D75E44}" type="datetimeFigureOut">
              <a:rPr lang="en-US" smtClean="0"/>
              <a:t>10/12/2025</a:t>
            </a:fld>
            <a:endParaRPr lang="en-US"/>
          </a:p>
        </p:txBody>
      </p:sp>
      <p:sp>
        <p:nvSpPr>
          <p:cNvPr id="4" name="Footer Placeholder 3">
            <a:extLst>
              <a:ext uri="{FF2B5EF4-FFF2-40B4-BE49-F238E27FC236}">
                <a16:creationId xmlns:a16="http://schemas.microsoft.com/office/drawing/2014/main" id="{58055260-A73B-79BA-344E-044C99728D0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340E8B6-8FA2-7B0E-AE30-E11AC0546A17}"/>
              </a:ext>
            </a:extLst>
          </p:cNvPr>
          <p:cNvSpPr>
            <a:spLocks noGrp="1"/>
          </p:cNvSpPr>
          <p:nvPr>
            <p:ph type="sldNum" sz="quarter" idx="12"/>
          </p:nvPr>
        </p:nvSpPr>
        <p:spPr/>
        <p:txBody>
          <a:bodyPr/>
          <a:lstStyle/>
          <a:p>
            <a:fld id="{B0C27D9E-3CE5-7740-A470-262BA47B3A08}" type="slidenum">
              <a:rPr lang="en-US" smtClean="0"/>
              <a:t>‹#›</a:t>
            </a:fld>
            <a:endParaRPr lang="en-US"/>
          </a:p>
        </p:txBody>
      </p:sp>
    </p:spTree>
    <p:extLst>
      <p:ext uri="{BB962C8B-B14F-4D97-AF65-F5344CB8AC3E}">
        <p14:creationId xmlns:p14="http://schemas.microsoft.com/office/powerpoint/2010/main" val="8046859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58DCDBB-CBA8-EB8A-3FDD-E0B7467F130B}"/>
              </a:ext>
            </a:extLst>
          </p:cNvPr>
          <p:cNvSpPr>
            <a:spLocks noGrp="1"/>
          </p:cNvSpPr>
          <p:nvPr>
            <p:ph type="dt" sz="half" idx="10"/>
          </p:nvPr>
        </p:nvSpPr>
        <p:spPr/>
        <p:txBody>
          <a:bodyPr/>
          <a:lstStyle/>
          <a:p>
            <a:fld id="{B73C81C1-87F6-504C-8C73-68C9C5D75E44}" type="datetimeFigureOut">
              <a:rPr lang="en-US" smtClean="0"/>
              <a:t>10/12/2025</a:t>
            </a:fld>
            <a:endParaRPr lang="en-US"/>
          </a:p>
        </p:txBody>
      </p:sp>
      <p:sp>
        <p:nvSpPr>
          <p:cNvPr id="3" name="Footer Placeholder 2">
            <a:extLst>
              <a:ext uri="{FF2B5EF4-FFF2-40B4-BE49-F238E27FC236}">
                <a16:creationId xmlns:a16="http://schemas.microsoft.com/office/drawing/2014/main" id="{57D8A4EC-252F-2EB0-5411-C976E53B9A8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F7DCE41-6ECF-E14C-CE76-2CDE054D7F0E}"/>
              </a:ext>
            </a:extLst>
          </p:cNvPr>
          <p:cNvSpPr>
            <a:spLocks noGrp="1"/>
          </p:cNvSpPr>
          <p:nvPr>
            <p:ph type="sldNum" sz="quarter" idx="12"/>
          </p:nvPr>
        </p:nvSpPr>
        <p:spPr/>
        <p:txBody>
          <a:bodyPr/>
          <a:lstStyle/>
          <a:p>
            <a:fld id="{B0C27D9E-3CE5-7740-A470-262BA47B3A08}" type="slidenum">
              <a:rPr lang="en-US" smtClean="0"/>
              <a:t>‹#›</a:t>
            </a:fld>
            <a:endParaRPr lang="en-US"/>
          </a:p>
        </p:txBody>
      </p:sp>
    </p:spTree>
    <p:extLst>
      <p:ext uri="{BB962C8B-B14F-4D97-AF65-F5344CB8AC3E}">
        <p14:creationId xmlns:p14="http://schemas.microsoft.com/office/powerpoint/2010/main" val="7413280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4EA93-6954-DF34-2830-494CE52C463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B3112F3-5227-4747-DA4C-A61F8AD655C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DFB9D97-E1F2-1289-2F6B-B609DF4B06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2EA7B7-5F4B-120B-F59A-29C973053189}"/>
              </a:ext>
            </a:extLst>
          </p:cNvPr>
          <p:cNvSpPr>
            <a:spLocks noGrp="1"/>
          </p:cNvSpPr>
          <p:nvPr>
            <p:ph type="dt" sz="half" idx="10"/>
          </p:nvPr>
        </p:nvSpPr>
        <p:spPr/>
        <p:txBody>
          <a:bodyPr/>
          <a:lstStyle/>
          <a:p>
            <a:fld id="{B73C81C1-87F6-504C-8C73-68C9C5D75E44}" type="datetimeFigureOut">
              <a:rPr lang="en-US" smtClean="0"/>
              <a:t>10/12/2025</a:t>
            </a:fld>
            <a:endParaRPr lang="en-US"/>
          </a:p>
        </p:txBody>
      </p:sp>
      <p:sp>
        <p:nvSpPr>
          <p:cNvPr id="6" name="Footer Placeholder 5">
            <a:extLst>
              <a:ext uri="{FF2B5EF4-FFF2-40B4-BE49-F238E27FC236}">
                <a16:creationId xmlns:a16="http://schemas.microsoft.com/office/drawing/2014/main" id="{3D02819F-DE47-C485-E133-3C93D5A4A9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3CE22FD-1286-CA85-7637-79DE18A36FFC}"/>
              </a:ext>
            </a:extLst>
          </p:cNvPr>
          <p:cNvSpPr>
            <a:spLocks noGrp="1"/>
          </p:cNvSpPr>
          <p:nvPr>
            <p:ph type="sldNum" sz="quarter" idx="12"/>
          </p:nvPr>
        </p:nvSpPr>
        <p:spPr/>
        <p:txBody>
          <a:bodyPr/>
          <a:lstStyle/>
          <a:p>
            <a:fld id="{B0C27D9E-3CE5-7740-A470-262BA47B3A08}" type="slidenum">
              <a:rPr lang="en-US" smtClean="0"/>
              <a:t>‹#›</a:t>
            </a:fld>
            <a:endParaRPr lang="en-US"/>
          </a:p>
        </p:txBody>
      </p:sp>
    </p:spTree>
    <p:extLst>
      <p:ext uri="{BB962C8B-B14F-4D97-AF65-F5344CB8AC3E}">
        <p14:creationId xmlns:p14="http://schemas.microsoft.com/office/powerpoint/2010/main" val="1263422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4223A-80A6-34D6-6E60-AFAFBD7F831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909F3C3-6D27-8B2E-7D4D-241B0A23D1B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3690C99-2650-0F94-82D2-039E722090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F19DAB-3029-7E40-B118-1947FC8FFCCF}"/>
              </a:ext>
            </a:extLst>
          </p:cNvPr>
          <p:cNvSpPr>
            <a:spLocks noGrp="1"/>
          </p:cNvSpPr>
          <p:nvPr>
            <p:ph type="dt" sz="half" idx="10"/>
          </p:nvPr>
        </p:nvSpPr>
        <p:spPr/>
        <p:txBody>
          <a:bodyPr/>
          <a:lstStyle/>
          <a:p>
            <a:fld id="{B73C81C1-87F6-504C-8C73-68C9C5D75E44}" type="datetimeFigureOut">
              <a:rPr lang="en-US" smtClean="0"/>
              <a:t>10/12/2025</a:t>
            </a:fld>
            <a:endParaRPr lang="en-US"/>
          </a:p>
        </p:txBody>
      </p:sp>
      <p:sp>
        <p:nvSpPr>
          <p:cNvPr id="6" name="Footer Placeholder 5">
            <a:extLst>
              <a:ext uri="{FF2B5EF4-FFF2-40B4-BE49-F238E27FC236}">
                <a16:creationId xmlns:a16="http://schemas.microsoft.com/office/drawing/2014/main" id="{B97DB4EF-F7AF-5749-9168-32B21EFF861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D7E76A-BE93-EB60-5D5F-035B5E7B33DD}"/>
              </a:ext>
            </a:extLst>
          </p:cNvPr>
          <p:cNvSpPr>
            <a:spLocks noGrp="1"/>
          </p:cNvSpPr>
          <p:nvPr>
            <p:ph type="sldNum" sz="quarter" idx="12"/>
          </p:nvPr>
        </p:nvSpPr>
        <p:spPr/>
        <p:txBody>
          <a:bodyPr/>
          <a:lstStyle/>
          <a:p>
            <a:fld id="{B0C27D9E-3CE5-7740-A470-262BA47B3A08}" type="slidenum">
              <a:rPr lang="en-US" smtClean="0"/>
              <a:t>‹#›</a:t>
            </a:fld>
            <a:endParaRPr lang="en-US"/>
          </a:p>
        </p:txBody>
      </p:sp>
    </p:spTree>
    <p:extLst>
      <p:ext uri="{BB962C8B-B14F-4D97-AF65-F5344CB8AC3E}">
        <p14:creationId xmlns:p14="http://schemas.microsoft.com/office/powerpoint/2010/main" val="16757240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05D1C8-46CB-36C7-444B-4A63497C4B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F89459-3688-CDFE-8C99-D62EDF4565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DF4C9B-EC68-EA2B-4538-826510571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73C81C1-87F6-504C-8C73-68C9C5D75E44}" type="datetimeFigureOut">
              <a:rPr lang="en-US" smtClean="0"/>
              <a:t>10/12/2025</a:t>
            </a:fld>
            <a:endParaRPr lang="en-US"/>
          </a:p>
        </p:txBody>
      </p:sp>
      <p:sp>
        <p:nvSpPr>
          <p:cNvPr id="5" name="Footer Placeholder 4">
            <a:extLst>
              <a:ext uri="{FF2B5EF4-FFF2-40B4-BE49-F238E27FC236}">
                <a16:creationId xmlns:a16="http://schemas.microsoft.com/office/drawing/2014/main" id="{BB29426C-1DC7-2379-8E74-625BBAC1EAF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8D1FB79-02BC-68F1-6689-F45E225818B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0C27D9E-3CE5-7740-A470-262BA47B3A08}" type="slidenum">
              <a:rPr lang="en-US" smtClean="0"/>
              <a:t>‹#›</a:t>
            </a:fld>
            <a:endParaRPr lang="en-US"/>
          </a:p>
        </p:txBody>
      </p:sp>
    </p:spTree>
    <p:extLst>
      <p:ext uri="{BB962C8B-B14F-4D97-AF65-F5344CB8AC3E}">
        <p14:creationId xmlns:p14="http://schemas.microsoft.com/office/powerpoint/2010/main" val="16587021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biblegateway.com/passage/?search=2%20Thessalonians%203%3A6-15&amp;version=ESV#fen-ESV-29674a"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BF8F6-B390-25AD-1E15-7A6D6479B839}"/>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D0CE7256-42C9-278E-BFCE-6C73230364F9}"/>
              </a:ext>
            </a:extLst>
          </p:cNvPr>
          <p:cNvSpPr>
            <a:spLocks noGrp="1"/>
          </p:cNvSpPr>
          <p:nvPr>
            <p:ph idx="1"/>
          </p:nvPr>
        </p:nvSpPr>
        <p:spPr>
          <a:xfrm>
            <a:off x="838200" y="500141"/>
            <a:ext cx="10515600" cy="5676822"/>
          </a:xfrm>
        </p:spPr>
        <p:txBody>
          <a:bodyPr>
            <a:normAutofit lnSpcReduction="10000"/>
          </a:bodyPr>
          <a:lstStyle/>
          <a:p>
            <a:pPr marL="0" indent="0">
              <a:buNone/>
            </a:pPr>
            <a:endParaRPr lang="en-US" sz="3600" dirty="0"/>
          </a:p>
          <a:p>
            <a:pPr marL="0" indent="0">
              <a:buNone/>
            </a:pPr>
            <a:r>
              <a:rPr lang="en-US" sz="3200" dirty="0"/>
              <a:t>2 Thessalonians 3:6-15:</a:t>
            </a:r>
          </a:p>
          <a:p>
            <a:pPr marL="0" indent="0">
              <a:buNone/>
            </a:pPr>
            <a:r>
              <a:rPr lang="en-US" b="1" baseline="30000" dirty="0"/>
              <a:t>6 </a:t>
            </a:r>
            <a:r>
              <a:rPr lang="en-US" dirty="0"/>
              <a:t>Now we command you, brothers, in the name of our Lord Jesus Christ, that you keep away from any brother who is walking in idleness and not in accord with the tradition that you received from us. </a:t>
            </a:r>
          </a:p>
          <a:p>
            <a:pPr marL="0" indent="0">
              <a:buNone/>
            </a:pPr>
            <a:r>
              <a:rPr lang="en-US" b="1" baseline="30000" dirty="0"/>
              <a:t>7 </a:t>
            </a:r>
            <a:r>
              <a:rPr lang="en-US" dirty="0"/>
              <a:t>For you yourselves know how you ought to imitate us, because we were not idle when we were with you, </a:t>
            </a:r>
          </a:p>
          <a:p>
            <a:pPr marL="0" indent="0">
              <a:buNone/>
            </a:pPr>
            <a:r>
              <a:rPr lang="en-US" b="1" baseline="30000" dirty="0"/>
              <a:t>8 </a:t>
            </a:r>
            <a:r>
              <a:rPr lang="en-US" dirty="0"/>
              <a:t>nor did we eat anyone's bread without paying for it, but with toil and labor we worked night and day, that we might not be a burden to any of you. </a:t>
            </a:r>
          </a:p>
          <a:p>
            <a:pPr marL="0" indent="0">
              <a:buNone/>
            </a:pPr>
            <a:r>
              <a:rPr lang="en-US" b="1" baseline="30000" dirty="0"/>
              <a:t>9 </a:t>
            </a:r>
            <a:r>
              <a:rPr lang="en-US" dirty="0"/>
              <a:t>It was not because we do not have that right, but to give you in ourselves an example to imitate. </a:t>
            </a:r>
          </a:p>
        </p:txBody>
      </p:sp>
    </p:spTree>
    <p:extLst>
      <p:ext uri="{BB962C8B-B14F-4D97-AF65-F5344CB8AC3E}">
        <p14:creationId xmlns:p14="http://schemas.microsoft.com/office/powerpoint/2010/main" val="16936564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AFFCBB-D352-8E2F-DCE3-1AAC7B5FC9C3}"/>
              </a:ext>
            </a:extLst>
          </p:cNvPr>
          <p:cNvSpPr>
            <a:spLocks noGrp="1"/>
          </p:cNvSpPr>
          <p:nvPr>
            <p:ph type="title"/>
          </p:nvPr>
        </p:nvSpPr>
        <p:spPr>
          <a:xfrm>
            <a:off x="838200" y="365125"/>
            <a:ext cx="10515600" cy="54185"/>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ED33B93-FBE2-DBA8-6BCE-98059E157CA5}"/>
              </a:ext>
            </a:extLst>
          </p:cNvPr>
          <p:cNvSpPr>
            <a:spLocks noGrp="1"/>
          </p:cNvSpPr>
          <p:nvPr>
            <p:ph idx="1"/>
          </p:nvPr>
        </p:nvSpPr>
        <p:spPr>
          <a:xfrm>
            <a:off x="838200" y="469830"/>
            <a:ext cx="10515600" cy="5707133"/>
          </a:xfrm>
        </p:spPr>
        <p:txBody>
          <a:bodyPr>
            <a:normAutofit/>
          </a:bodyPr>
          <a:lstStyle/>
          <a:p>
            <a:pPr marL="0" indent="0">
              <a:buNone/>
            </a:pPr>
            <a:endParaRPr lang="en-US" sz="3600" dirty="0"/>
          </a:p>
          <a:p>
            <a:pPr marL="0" indent="0">
              <a:buNone/>
            </a:pPr>
            <a:endParaRPr lang="en-US" sz="3600" dirty="0"/>
          </a:p>
          <a:p>
            <a:pPr marL="0" indent="0">
              <a:buNone/>
            </a:pPr>
            <a:endParaRPr lang="en-US" dirty="0"/>
          </a:p>
        </p:txBody>
      </p:sp>
      <p:sp>
        <p:nvSpPr>
          <p:cNvPr id="6" name="TextBox 5">
            <a:extLst>
              <a:ext uri="{FF2B5EF4-FFF2-40B4-BE49-F238E27FC236}">
                <a16:creationId xmlns:a16="http://schemas.microsoft.com/office/drawing/2014/main" id="{892BFB97-6D13-AF02-8B75-A40C2608C5C2}"/>
              </a:ext>
            </a:extLst>
          </p:cNvPr>
          <p:cNvSpPr txBox="1"/>
          <p:nvPr/>
        </p:nvSpPr>
        <p:spPr>
          <a:xfrm>
            <a:off x="1758073" y="1543952"/>
            <a:ext cx="8694378" cy="2862322"/>
          </a:xfrm>
          <a:prstGeom prst="rect">
            <a:avLst/>
          </a:prstGeom>
          <a:noFill/>
        </p:spPr>
        <p:txBody>
          <a:bodyPr wrap="square">
            <a:spAutoFit/>
          </a:bodyPr>
          <a:lstStyle/>
          <a:p>
            <a:r>
              <a:rPr lang="en-US" sz="3600" kern="0" dirty="0">
                <a:effectLst/>
                <a:highlight>
                  <a:srgbClr val="00FF00"/>
                </a:highlight>
                <a:latin typeface="Times New Roman" panose="02020603050405020304" pitchFamily="18" charset="0"/>
                <a:ea typeface="Times New Roman" panose="02020603050405020304" pitchFamily="18" charset="0"/>
              </a:rPr>
              <a:t>Colossians 3:23-24, “Whatever you do work at it with all of your heart as working for the Lord not for men. Since you know that you will receive an inheritance from the Lord as a reward.”</a:t>
            </a:r>
            <a:r>
              <a:rPr lang="en-US" sz="3600" kern="0" dirty="0">
                <a:effectLst/>
                <a:latin typeface="Times New Roman" panose="02020603050405020304" pitchFamily="18" charset="0"/>
                <a:ea typeface="Times New Roman" panose="02020603050405020304" pitchFamily="18" charset="0"/>
              </a:rPr>
              <a:t> </a:t>
            </a:r>
            <a:endParaRPr lang="en-US" sz="3600" dirty="0"/>
          </a:p>
        </p:txBody>
      </p:sp>
    </p:spTree>
    <p:extLst>
      <p:ext uri="{BB962C8B-B14F-4D97-AF65-F5344CB8AC3E}">
        <p14:creationId xmlns:p14="http://schemas.microsoft.com/office/powerpoint/2010/main" val="22593624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7CF3EE-E964-4440-260E-F412595F0E7E}"/>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4" name="Content Placeholder 3">
            <a:extLst>
              <a:ext uri="{FF2B5EF4-FFF2-40B4-BE49-F238E27FC236}">
                <a16:creationId xmlns:a16="http://schemas.microsoft.com/office/drawing/2014/main" id="{CBF5D149-8FE4-2A1F-BF92-51DC7A0C472A}"/>
              </a:ext>
            </a:extLst>
          </p:cNvPr>
          <p:cNvSpPr>
            <a:spLocks noGrp="1"/>
          </p:cNvSpPr>
          <p:nvPr>
            <p:ph idx="1"/>
          </p:nvPr>
        </p:nvSpPr>
        <p:spPr>
          <a:xfrm>
            <a:off x="838200" y="820291"/>
            <a:ext cx="10515600" cy="5524938"/>
          </a:xfrm>
        </p:spPr>
        <p:txBody>
          <a:bodyPr/>
          <a:lstStyle/>
          <a:p>
            <a:pPr marL="0" indent="0">
              <a:buNone/>
            </a:pPr>
            <a:endParaRPr lang="en-US" dirty="0"/>
          </a:p>
          <a:p>
            <a:pPr marL="0" indent="0">
              <a:buNone/>
            </a:pPr>
            <a:endParaRPr lang="en-US" dirty="0"/>
          </a:p>
          <a:p>
            <a:pPr marL="0" indent="0">
              <a:buNone/>
            </a:pPr>
            <a:endParaRPr lang="en-US" dirty="0"/>
          </a:p>
        </p:txBody>
      </p:sp>
      <p:sp>
        <p:nvSpPr>
          <p:cNvPr id="5" name="TextBox 4">
            <a:extLst>
              <a:ext uri="{FF2B5EF4-FFF2-40B4-BE49-F238E27FC236}">
                <a16:creationId xmlns:a16="http://schemas.microsoft.com/office/drawing/2014/main" id="{5256660B-37D1-97C0-29AF-8965F532EEE5}"/>
              </a:ext>
            </a:extLst>
          </p:cNvPr>
          <p:cNvSpPr txBox="1"/>
          <p:nvPr/>
        </p:nvSpPr>
        <p:spPr>
          <a:xfrm>
            <a:off x="1939943" y="1505268"/>
            <a:ext cx="8805520" cy="2800767"/>
          </a:xfrm>
          <a:prstGeom prst="rect">
            <a:avLst/>
          </a:prstGeom>
          <a:noFill/>
        </p:spPr>
        <p:txBody>
          <a:bodyPr wrap="square">
            <a:spAutoFit/>
          </a:bodyPr>
          <a:lstStyle/>
          <a:p>
            <a:r>
              <a:rPr lang="en-US" sz="4400" kern="0" dirty="0">
                <a:effectLst/>
                <a:highlight>
                  <a:srgbClr val="FFFF00"/>
                </a:highlight>
                <a:latin typeface="Times New Roman" panose="02020603050405020304" pitchFamily="18" charset="0"/>
                <a:ea typeface="Times New Roman" panose="02020603050405020304" pitchFamily="18" charset="0"/>
              </a:rPr>
              <a:t>Look at verse 10. “</a:t>
            </a:r>
            <a:r>
              <a:rPr lang="en-US" sz="4400" dirty="0">
                <a:solidFill>
                  <a:srgbClr val="000000"/>
                </a:solidFill>
                <a:effectLst/>
                <a:highlight>
                  <a:srgbClr val="FFFF00"/>
                </a:highlight>
                <a:latin typeface="Times New Roman" panose="02020603050405020304" pitchFamily="18" charset="0"/>
                <a:ea typeface="Calibri" panose="020F0502020204030204" pitchFamily="34" charset="0"/>
              </a:rPr>
              <a:t>For even when we were with you, we would give you this command: If anyone is not willing to work, let him not eat.” </a:t>
            </a:r>
            <a:r>
              <a:rPr lang="en-US" sz="4400" kern="0" dirty="0">
                <a:effectLst/>
                <a:latin typeface="Times New Roman" panose="02020603050405020304" pitchFamily="18" charset="0"/>
                <a:ea typeface="Times New Roman" panose="02020603050405020304" pitchFamily="18" charset="0"/>
              </a:rPr>
              <a:t> </a:t>
            </a:r>
            <a:endParaRPr lang="en-US" sz="4400" dirty="0"/>
          </a:p>
        </p:txBody>
      </p:sp>
    </p:spTree>
    <p:extLst>
      <p:ext uri="{BB962C8B-B14F-4D97-AF65-F5344CB8AC3E}">
        <p14:creationId xmlns:p14="http://schemas.microsoft.com/office/powerpoint/2010/main" val="17522744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544E69-07A9-E1C3-5484-3F5472468315}"/>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FD96CE95-C14F-7F81-AAFC-7D0BAA9AD255}"/>
              </a:ext>
            </a:extLst>
          </p:cNvPr>
          <p:cNvSpPr>
            <a:spLocks noGrp="1"/>
          </p:cNvSpPr>
          <p:nvPr>
            <p:ph idx="1"/>
          </p:nvPr>
        </p:nvSpPr>
        <p:spPr>
          <a:xfrm>
            <a:off x="-1119123" y="-1823374"/>
            <a:ext cx="14921182" cy="9423709"/>
          </a:xfrm>
        </p:spPr>
        <p:txBody>
          <a:bodyPr/>
          <a:lstStyle/>
          <a:p>
            <a:pPr marL="0" indent="0">
              <a:buNone/>
            </a:pPr>
            <a:endParaRPr lang="en-US" dirty="0"/>
          </a:p>
          <a:p>
            <a:pPr marL="0" indent="0">
              <a:buNone/>
            </a:pPr>
            <a:endParaRPr lang="en-US" dirty="0"/>
          </a:p>
        </p:txBody>
      </p:sp>
      <p:pic>
        <p:nvPicPr>
          <p:cNvPr id="2050" name="Picture 2">
            <a:extLst>
              <a:ext uri="{FF2B5EF4-FFF2-40B4-BE49-F238E27FC236}">
                <a16:creationId xmlns:a16="http://schemas.microsoft.com/office/drawing/2014/main" id="{79615DCC-21E9-D720-01D2-166FC33646E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77383" y="970222"/>
            <a:ext cx="8083094" cy="50769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73745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4609B-8A79-9006-9F82-8B95A6587147}"/>
              </a:ext>
            </a:extLst>
          </p:cNvPr>
          <p:cNvSpPr>
            <a:spLocks noGrp="1"/>
          </p:cNvSpPr>
          <p:nvPr>
            <p:ph type="title"/>
          </p:nvPr>
        </p:nvSpPr>
        <p:spPr>
          <a:xfrm>
            <a:off x="883667" y="349969"/>
            <a:ext cx="10515600" cy="45719"/>
          </a:xfrm>
        </p:spPr>
        <p:txBody>
          <a:bodyPr>
            <a:normAutofit fontScale="90000"/>
          </a:bodyPr>
          <a:lstStyle/>
          <a:p>
            <a:br>
              <a:rPr lang="en-US" dirty="0"/>
            </a:br>
            <a:br>
              <a:rPr lang="en-US" dirty="0"/>
            </a:br>
            <a:br>
              <a:rPr lang="en-US" dirty="0"/>
            </a:br>
            <a:endParaRPr lang="en-US" dirty="0"/>
          </a:p>
        </p:txBody>
      </p:sp>
      <p:sp>
        <p:nvSpPr>
          <p:cNvPr id="5" name="Content Placeholder 4">
            <a:extLst>
              <a:ext uri="{FF2B5EF4-FFF2-40B4-BE49-F238E27FC236}">
                <a16:creationId xmlns:a16="http://schemas.microsoft.com/office/drawing/2014/main" id="{7317C293-40D1-77A0-B98E-61BFA88B2D76}"/>
              </a:ext>
            </a:extLst>
          </p:cNvPr>
          <p:cNvSpPr>
            <a:spLocks noGrp="1"/>
          </p:cNvSpPr>
          <p:nvPr>
            <p:ph idx="1"/>
          </p:nvPr>
        </p:nvSpPr>
        <p:spPr>
          <a:xfrm>
            <a:off x="838200" y="767894"/>
            <a:ext cx="10515600" cy="5409069"/>
          </a:xfrm>
        </p:spPr>
        <p:txBody>
          <a:bodyPr/>
          <a:lstStyle/>
          <a:p>
            <a:endParaRPr lang="en-US" dirty="0"/>
          </a:p>
          <a:p>
            <a:pPr marL="0" indent="0">
              <a:buNone/>
            </a:pPr>
            <a:endParaRPr lang="en-US" dirty="0"/>
          </a:p>
          <a:p>
            <a:pPr marL="0" indent="0">
              <a:buNone/>
            </a:pPr>
            <a:endParaRPr lang="en-US" dirty="0"/>
          </a:p>
          <a:p>
            <a:pPr marL="0" indent="0">
              <a:buNone/>
            </a:pPr>
            <a:r>
              <a:rPr lang="en-US" sz="4000" dirty="0"/>
              <a:t>Look at verse 11. “For we hear that some among you are leading an undisciplined life doing no work at all but acting like busy bodies.” </a:t>
            </a:r>
          </a:p>
        </p:txBody>
      </p:sp>
    </p:spTree>
    <p:extLst>
      <p:ext uri="{BB962C8B-B14F-4D97-AF65-F5344CB8AC3E}">
        <p14:creationId xmlns:p14="http://schemas.microsoft.com/office/powerpoint/2010/main" val="27225241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CB456C-3BB4-AD28-F1C2-3B3C5817D0DF}"/>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EABFB62F-61C3-1ADB-B04B-96B9102409D1}"/>
              </a:ext>
            </a:extLst>
          </p:cNvPr>
          <p:cNvSpPr>
            <a:spLocks noGrp="1"/>
          </p:cNvSpPr>
          <p:nvPr>
            <p:ph idx="1"/>
          </p:nvPr>
        </p:nvSpPr>
        <p:spPr>
          <a:xfrm>
            <a:off x="838200" y="726756"/>
            <a:ext cx="10515600" cy="5766119"/>
          </a:xfrm>
        </p:spPr>
        <p:txBody>
          <a:bodyPr/>
          <a:lstStyle/>
          <a:p>
            <a:pPr marL="0" indent="0">
              <a:buNone/>
            </a:pPr>
            <a:endParaRPr lang="en-US" b="1" u="sng" dirty="0"/>
          </a:p>
          <a:p>
            <a:pPr marL="0" indent="0">
              <a:buNone/>
            </a:pPr>
            <a:endParaRPr lang="en-US" b="1" u="sng" dirty="0"/>
          </a:p>
        </p:txBody>
      </p:sp>
      <p:sp>
        <p:nvSpPr>
          <p:cNvPr id="6" name="TextBox 5">
            <a:extLst>
              <a:ext uri="{FF2B5EF4-FFF2-40B4-BE49-F238E27FC236}">
                <a16:creationId xmlns:a16="http://schemas.microsoft.com/office/drawing/2014/main" id="{AC1743BD-BE07-479E-C11C-33B71FA79EE7}"/>
              </a:ext>
            </a:extLst>
          </p:cNvPr>
          <p:cNvSpPr txBox="1"/>
          <p:nvPr/>
        </p:nvSpPr>
        <p:spPr>
          <a:xfrm>
            <a:off x="1429696" y="1109059"/>
            <a:ext cx="8992441" cy="4524315"/>
          </a:xfrm>
          <a:prstGeom prst="rect">
            <a:avLst/>
          </a:prstGeom>
          <a:noFill/>
        </p:spPr>
        <p:txBody>
          <a:bodyPr wrap="square">
            <a:spAutoFit/>
          </a:bodyPr>
          <a:lstStyle/>
          <a:p>
            <a:r>
              <a:rPr lang="en-US" sz="3600" dirty="0"/>
              <a:t>First Peter 4:15, “But let none of you suffer as a murderer, or as a thief, or as an evil doer, or as a busybody in other men’s matters.” (KJV) </a:t>
            </a:r>
          </a:p>
          <a:p>
            <a:endParaRPr lang="en-US" sz="3600" dirty="0"/>
          </a:p>
          <a:p>
            <a:r>
              <a:rPr lang="en-US" sz="3600" dirty="0"/>
              <a:t>First Peter 4:15, “Do not suffer for murder, theft, or any other crime, nor because you trouble other people [as a meddler/troublemaker].” (EBV) </a:t>
            </a:r>
          </a:p>
        </p:txBody>
      </p:sp>
    </p:spTree>
    <p:extLst>
      <p:ext uri="{BB962C8B-B14F-4D97-AF65-F5344CB8AC3E}">
        <p14:creationId xmlns:p14="http://schemas.microsoft.com/office/powerpoint/2010/main" val="15660586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0D4641-8F8D-E429-B777-E8CC997607C4}"/>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DCE1D81F-49EA-9742-29CC-AA381BE46F0E}"/>
              </a:ext>
            </a:extLst>
          </p:cNvPr>
          <p:cNvSpPr>
            <a:spLocks noGrp="1"/>
          </p:cNvSpPr>
          <p:nvPr>
            <p:ph idx="1"/>
          </p:nvPr>
        </p:nvSpPr>
        <p:spPr>
          <a:xfrm>
            <a:off x="838200" y="449622"/>
            <a:ext cx="10515600" cy="5727341"/>
          </a:xfrm>
        </p:spPr>
        <p:txBody>
          <a:bodyPr/>
          <a:lstStyle/>
          <a:p>
            <a:pPr marL="0" indent="0">
              <a:buNone/>
            </a:pPr>
            <a:endParaRPr lang="en-US" dirty="0"/>
          </a:p>
          <a:p>
            <a:pPr marL="0" indent="0">
              <a:buNone/>
            </a:pPr>
            <a:endParaRPr lang="en-US" dirty="0"/>
          </a:p>
          <a:p>
            <a:pPr marL="0" indent="0">
              <a:buNone/>
            </a:pPr>
            <a:endParaRPr lang="en-US" dirty="0"/>
          </a:p>
        </p:txBody>
      </p:sp>
      <p:sp>
        <p:nvSpPr>
          <p:cNvPr id="6" name="TextBox 5">
            <a:extLst>
              <a:ext uri="{FF2B5EF4-FFF2-40B4-BE49-F238E27FC236}">
                <a16:creationId xmlns:a16="http://schemas.microsoft.com/office/drawing/2014/main" id="{10345847-F367-4E62-09DA-15AF4A1ADD79}"/>
              </a:ext>
            </a:extLst>
          </p:cNvPr>
          <p:cNvSpPr txBox="1"/>
          <p:nvPr/>
        </p:nvSpPr>
        <p:spPr>
          <a:xfrm>
            <a:off x="1520631" y="1410076"/>
            <a:ext cx="8891403" cy="3477875"/>
          </a:xfrm>
          <a:prstGeom prst="rect">
            <a:avLst/>
          </a:prstGeom>
          <a:noFill/>
        </p:spPr>
        <p:txBody>
          <a:bodyPr wrap="square">
            <a:spAutoFit/>
          </a:bodyPr>
          <a:lstStyle/>
          <a:p>
            <a:r>
              <a:rPr lang="en-US" sz="4400" kern="0" dirty="0">
                <a:effectLst/>
                <a:highlight>
                  <a:srgbClr val="FFFF00"/>
                </a:highlight>
                <a:latin typeface="Times New Roman" panose="02020603050405020304" pitchFamily="18" charset="0"/>
                <a:ea typeface="Times New Roman" panose="02020603050405020304" pitchFamily="18" charset="0"/>
              </a:rPr>
              <a:t>Look at verse 12. </a:t>
            </a:r>
            <a:r>
              <a:rPr lang="en-US" sz="4400" b="1" baseline="30000" dirty="0">
                <a:solidFill>
                  <a:srgbClr val="000000"/>
                </a:solidFill>
                <a:effectLst/>
                <a:highlight>
                  <a:srgbClr val="FFFF00"/>
                </a:highlight>
                <a:latin typeface="Times New Roman" panose="02020603050405020304" pitchFamily="18" charset="0"/>
                <a:ea typeface="Calibri" panose="020F0502020204030204" pitchFamily="34" charset="0"/>
              </a:rPr>
              <a:t> “12 </a:t>
            </a:r>
            <a:r>
              <a:rPr lang="en-US" sz="4400" dirty="0">
                <a:solidFill>
                  <a:srgbClr val="000000"/>
                </a:solidFill>
                <a:effectLst/>
                <a:highlight>
                  <a:srgbClr val="FFFF00"/>
                </a:highlight>
                <a:latin typeface="Times New Roman" panose="02020603050405020304" pitchFamily="18" charset="0"/>
                <a:ea typeface="Calibri" panose="020F0502020204030204" pitchFamily="34" charset="0"/>
              </a:rPr>
              <a:t>Now such persons we command and encourage in the Lord Jesus Christ to do their work quietly and to earn their own living.”</a:t>
            </a:r>
            <a:r>
              <a:rPr lang="en-US" sz="4400" baseline="30000" dirty="0">
                <a:solidFill>
                  <a:srgbClr val="000000"/>
                </a:solidFill>
                <a:effectLst/>
                <a:highlight>
                  <a:srgbClr val="FFFF00"/>
                </a:highlight>
                <a:latin typeface="Times New Roman" panose="02020603050405020304" pitchFamily="18" charset="0"/>
                <a:ea typeface="Calibri" panose="020F0502020204030204" pitchFamily="34" charset="0"/>
              </a:rPr>
              <a:t>[</a:t>
            </a:r>
            <a:endParaRPr lang="en-US" sz="4400" dirty="0"/>
          </a:p>
        </p:txBody>
      </p:sp>
    </p:spTree>
    <p:extLst>
      <p:ext uri="{BB962C8B-B14F-4D97-AF65-F5344CB8AC3E}">
        <p14:creationId xmlns:p14="http://schemas.microsoft.com/office/powerpoint/2010/main" val="31747636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7947BD-2D0F-D749-9D8A-5D9660F82BA8}"/>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30B07EB-A8C3-497F-1161-C82FEB921BEC}"/>
              </a:ext>
            </a:extLst>
          </p:cNvPr>
          <p:cNvSpPr>
            <a:spLocks noGrp="1"/>
          </p:cNvSpPr>
          <p:nvPr>
            <p:ph idx="1"/>
          </p:nvPr>
        </p:nvSpPr>
        <p:spPr>
          <a:xfrm>
            <a:off x="838200" y="410844"/>
            <a:ext cx="10515600" cy="5766119"/>
          </a:xfrm>
        </p:spPr>
        <p:txBody>
          <a:bodyPr/>
          <a:lstStyle/>
          <a:p>
            <a:pPr marL="0" indent="0">
              <a:buNone/>
            </a:pPr>
            <a:endParaRPr lang="en-US" b="1" u="sng" dirty="0"/>
          </a:p>
          <a:p>
            <a:pPr marL="0" indent="0">
              <a:buNone/>
            </a:pPr>
            <a:endParaRPr lang="en-US" b="1" u="sng" dirty="0"/>
          </a:p>
          <a:p>
            <a:pPr marL="0" indent="0">
              <a:buNone/>
            </a:pPr>
            <a:endParaRPr lang="en-US" b="1" u="sng" dirty="0"/>
          </a:p>
        </p:txBody>
      </p:sp>
      <p:sp>
        <p:nvSpPr>
          <p:cNvPr id="6" name="TextBox 5">
            <a:extLst>
              <a:ext uri="{FF2B5EF4-FFF2-40B4-BE49-F238E27FC236}">
                <a16:creationId xmlns:a16="http://schemas.microsoft.com/office/drawing/2014/main" id="{9AB563F8-A97E-F46E-A454-99E1923F1AD0}"/>
              </a:ext>
            </a:extLst>
          </p:cNvPr>
          <p:cNvSpPr txBox="1"/>
          <p:nvPr/>
        </p:nvSpPr>
        <p:spPr>
          <a:xfrm>
            <a:off x="2056137" y="1713192"/>
            <a:ext cx="8694377" cy="2554545"/>
          </a:xfrm>
          <a:prstGeom prst="rect">
            <a:avLst/>
          </a:prstGeom>
          <a:noFill/>
        </p:spPr>
        <p:txBody>
          <a:bodyPr wrap="square">
            <a:spAutoFit/>
          </a:bodyPr>
          <a:lstStyle/>
          <a:p>
            <a:r>
              <a:rPr lang="en-US" sz="4000" kern="0" dirty="0">
                <a:effectLst/>
                <a:highlight>
                  <a:srgbClr val="00FF00"/>
                </a:highlight>
                <a:latin typeface="Times New Roman" panose="02020603050405020304" pitchFamily="18" charset="0"/>
                <a:ea typeface="Times New Roman" panose="02020603050405020304" pitchFamily="18" charset="0"/>
              </a:rPr>
              <a:t>First Thessalonians chapter 4:11, “…</a:t>
            </a:r>
            <a:r>
              <a:rPr lang="en-US" sz="4000" dirty="0">
                <a:solidFill>
                  <a:srgbClr val="000000"/>
                </a:solidFill>
                <a:effectLst/>
                <a:highlight>
                  <a:srgbClr val="00FF00"/>
                </a:highlight>
                <a:latin typeface="Times New Roman" panose="02020603050405020304" pitchFamily="18" charset="0"/>
                <a:ea typeface="Calibri" panose="020F0502020204030204" pitchFamily="34" charset="0"/>
              </a:rPr>
              <a:t>and to aspire </a:t>
            </a:r>
            <a:r>
              <a:rPr lang="en-US" sz="4000" dirty="0">
                <a:effectLst/>
                <a:highlight>
                  <a:srgbClr val="00FF00"/>
                </a:highlight>
              </a:rPr>
              <a:t>to live quietly, and to mind your own affairs, and to work with your hands, as we instructed you.”</a:t>
            </a:r>
            <a:r>
              <a:rPr lang="en-US" sz="4000" dirty="0">
                <a:solidFill>
                  <a:srgbClr val="000000"/>
                </a:solidFill>
                <a:effectLst/>
                <a:highlight>
                  <a:srgbClr val="00FF00"/>
                </a:highlight>
                <a:latin typeface="Times New Roman" panose="02020603050405020304" pitchFamily="18" charset="0"/>
                <a:ea typeface="Calibri" panose="020F0502020204030204" pitchFamily="34" charset="0"/>
              </a:rPr>
              <a:t> </a:t>
            </a:r>
            <a:endParaRPr lang="en-US" sz="4000" dirty="0">
              <a:highlight>
                <a:srgbClr val="00FF00"/>
              </a:highlight>
            </a:endParaRPr>
          </a:p>
        </p:txBody>
      </p:sp>
    </p:spTree>
    <p:extLst>
      <p:ext uri="{BB962C8B-B14F-4D97-AF65-F5344CB8AC3E}">
        <p14:creationId xmlns:p14="http://schemas.microsoft.com/office/powerpoint/2010/main" val="19816085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05B46A-E51E-8C50-CA40-05E9A37B7F41}"/>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E4A31158-C2C1-A254-193C-AB859A90A7A2}"/>
              </a:ext>
            </a:extLst>
          </p:cNvPr>
          <p:cNvSpPr>
            <a:spLocks noGrp="1"/>
          </p:cNvSpPr>
          <p:nvPr>
            <p:ph idx="1"/>
          </p:nvPr>
        </p:nvSpPr>
        <p:spPr>
          <a:xfrm>
            <a:off x="838200" y="410844"/>
            <a:ext cx="10515600" cy="5766119"/>
          </a:xfrm>
        </p:spPr>
        <p:txBody>
          <a:bodyPr/>
          <a:lstStyle/>
          <a:p>
            <a:pPr marL="0" indent="0">
              <a:buNone/>
            </a:pPr>
            <a:endParaRPr lang="en-US" kern="0" dirty="0">
              <a:latin typeface="Times New Roman" panose="02020603050405020304" pitchFamily="18" charset="0"/>
              <a:ea typeface="Times New Roman" panose="02020603050405020304" pitchFamily="18" charset="0"/>
            </a:endParaRPr>
          </a:p>
          <a:p>
            <a:pPr marL="0" indent="0">
              <a:buNone/>
            </a:pPr>
            <a:endParaRPr lang="en-US" kern="0" dirty="0">
              <a:latin typeface="Times New Roman" panose="02020603050405020304" pitchFamily="18" charset="0"/>
              <a:ea typeface="Times New Roman" panose="02020603050405020304" pitchFamily="18" charset="0"/>
            </a:endParaRPr>
          </a:p>
          <a:p>
            <a:pPr marL="0" indent="0">
              <a:buNone/>
            </a:pPr>
            <a:endParaRPr lang="en-US" kern="0" dirty="0">
              <a:latin typeface="Times New Roman" panose="02020603050405020304" pitchFamily="18" charset="0"/>
              <a:ea typeface="Times New Roman" panose="02020603050405020304" pitchFamily="18" charset="0"/>
            </a:endParaRPr>
          </a:p>
          <a:p>
            <a:pPr marL="0" indent="0">
              <a:buNone/>
            </a:pPr>
            <a:endParaRPr lang="en-US" dirty="0"/>
          </a:p>
        </p:txBody>
      </p:sp>
      <p:sp>
        <p:nvSpPr>
          <p:cNvPr id="6" name="TextBox 5">
            <a:extLst>
              <a:ext uri="{FF2B5EF4-FFF2-40B4-BE49-F238E27FC236}">
                <a16:creationId xmlns:a16="http://schemas.microsoft.com/office/drawing/2014/main" id="{1421C993-2294-E78D-EB46-EFE31FCB7417}"/>
              </a:ext>
            </a:extLst>
          </p:cNvPr>
          <p:cNvSpPr txBox="1"/>
          <p:nvPr/>
        </p:nvSpPr>
        <p:spPr>
          <a:xfrm>
            <a:off x="1515581" y="1806224"/>
            <a:ext cx="9356180" cy="2585323"/>
          </a:xfrm>
          <a:prstGeom prst="rect">
            <a:avLst/>
          </a:prstGeom>
          <a:noFill/>
        </p:spPr>
        <p:txBody>
          <a:bodyPr wrap="square">
            <a:spAutoFit/>
          </a:bodyPr>
          <a:lstStyle/>
          <a:p>
            <a:r>
              <a:rPr lang="en-US" sz="5400" kern="0" dirty="0">
                <a:effectLst/>
                <a:highlight>
                  <a:srgbClr val="FFFF00"/>
                </a:highlight>
                <a:latin typeface="Times New Roman" panose="02020603050405020304" pitchFamily="18" charset="0"/>
                <a:ea typeface="Times New Roman" panose="02020603050405020304" pitchFamily="18" charset="0"/>
              </a:rPr>
              <a:t>Look at verse 13, “But as for you do not grow weary in doing good.”</a:t>
            </a:r>
            <a:r>
              <a:rPr lang="en-US" sz="5400" kern="0" dirty="0">
                <a:effectLst/>
                <a:latin typeface="Times New Roman" panose="02020603050405020304" pitchFamily="18" charset="0"/>
                <a:ea typeface="Times New Roman" panose="02020603050405020304" pitchFamily="18" charset="0"/>
              </a:rPr>
              <a:t> </a:t>
            </a:r>
            <a:endParaRPr lang="en-US" sz="5400" dirty="0"/>
          </a:p>
        </p:txBody>
      </p:sp>
    </p:spTree>
    <p:extLst>
      <p:ext uri="{BB962C8B-B14F-4D97-AF65-F5344CB8AC3E}">
        <p14:creationId xmlns:p14="http://schemas.microsoft.com/office/powerpoint/2010/main" val="35811477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5CA6D-60C5-3180-7621-F7646F4C0E70}"/>
              </a:ext>
            </a:extLst>
          </p:cNvPr>
          <p:cNvSpPr>
            <a:spLocks noGrp="1"/>
          </p:cNvSpPr>
          <p:nvPr>
            <p:ph type="title"/>
          </p:nvPr>
        </p:nvSpPr>
        <p:spPr>
          <a:xfrm flipV="1">
            <a:off x="838200" y="319406"/>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86F0592A-996F-E568-8813-793A2BDA2FE9}"/>
              </a:ext>
            </a:extLst>
          </p:cNvPr>
          <p:cNvSpPr>
            <a:spLocks noGrp="1"/>
          </p:cNvSpPr>
          <p:nvPr>
            <p:ph idx="1"/>
          </p:nvPr>
        </p:nvSpPr>
        <p:spPr>
          <a:xfrm>
            <a:off x="838200" y="565817"/>
            <a:ext cx="10515600" cy="5611146"/>
          </a:xfrm>
        </p:spPr>
        <p:txBody>
          <a:bodyPr/>
          <a:lstStyle/>
          <a:p>
            <a:pPr marL="0" indent="0">
              <a:buNone/>
            </a:pPr>
            <a:endParaRPr lang="en-US" dirty="0"/>
          </a:p>
          <a:p>
            <a:pPr marL="0" indent="0">
              <a:buNone/>
            </a:pPr>
            <a:endParaRPr lang="en-US" dirty="0"/>
          </a:p>
          <a:p>
            <a:pPr marL="0" indent="0">
              <a:buNone/>
            </a:pPr>
            <a:endParaRPr lang="en-US" dirty="0"/>
          </a:p>
          <a:p>
            <a:pPr marL="0" indent="0">
              <a:buNone/>
            </a:pPr>
            <a:r>
              <a:rPr lang="en-US" sz="4400" dirty="0"/>
              <a:t>Luke 9:23, “And he said to all, ‘If anyone would come after me, let him deny himself and take up his cross daily and follow me.’” </a:t>
            </a:r>
          </a:p>
        </p:txBody>
      </p:sp>
    </p:spTree>
    <p:extLst>
      <p:ext uri="{BB962C8B-B14F-4D97-AF65-F5344CB8AC3E}">
        <p14:creationId xmlns:p14="http://schemas.microsoft.com/office/powerpoint/2010/main" val="9554764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6BD6F-29B9-B71E-7DCB-809DAAA0EF1E}"/>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D8149DD-95C3-CA71-32AD-45E582D7BA1A}"/>
              </a:ext>
            </a:extLst>
          </p:cNvPr>
          <p:cNvSpPr>
            <a:spLocks noGrp="1"/>
          </p:cNvSpPr>
          <p:nvPr>
            <p:ph idx="1"/>
          </p:nvPr>
        </p:nvSpPr>
        <p:spPr>
          <a:xfrm>
            <a:off x="838200" y="410844"/>
            <a:ext cx="10515600" cy="5766119"/>
          </a:xfrm>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
        <p:nvSpPr>
          <p:cNvPr id="5" name="TextBox 4">
            <a:extLst>
              <a:ext uri="{FF2B5EF4-FFF2-40B4-BE49-F238E27FC236}">
                <a16:creationId xmlns:a16="http://schemas.microsoft.com/office/drawing/2014/main" id="{8E0D5432-E785-99C1-8304-839F78E458DA}"/>
              </a:ext>
            </a:extLst>
          </p:cNvPr>
          <p:cNvSpPr txBox="1"/>
          <p:nvPr/>
        </p:nvSpPr>
        <p:spPr>
          <a:xfrm>
            <a:off x="1475164" y="1831484"/>
            <a:ext cx="9022753" cy="2123658"/>
          </a:xfrm>
          <a:prstGeom prst="rect">
            <a:avLst/>
          </a:prstGeom>
          <a:noFill/>
        </p:spPr>
        <p:txBody>
          <a:bodyPr wrap="square">
            <a:spAutoFit/>
          </a:bodyPr>
          <a:lstStyle/>
          <a:p>
            <a:r>
              <a:rPr lang="en-US" sz="4400" dirty="0">
                <a:solidFill>
                  <a:srgbClr val="000000"/>
                </a:solidFill>
                <a:effectLst/>
                <a:highlight>
                  <a:srgbClr val="00FF00"/>
                </a:highlight>
                <a:latin typeface="Times New Roman" panose="02020603050405020304" pitchFamily="18" charset="0"/>
                <a:ea typeface="Calibri" panose="020F0502020204030204" pitchFamily="34" charset="0"/>
              </a:rPr>
              <a:t>Ecclesiastes 10:18, “Through sloth the roof sinks in, and through indolence the house leaks.”</a:t>
            </a:r>
            <a:r>
              <a:rPr lang="en-US" sz="4400" dirty="0">
                <a:solidFill>
                  <a:srgbClr val="000000"/>
                </a:solidFill>
                <a:effectLst/>
                <a:latin typeface="Times New Roman" panose="02020603050405020304" pitchFamily="18" charset="0"/>
                <a:ea typeface="Calibri" panose="020F0502020204030204" pitchFamily="34" charset="0"/>
              </a:rPr>
              <a:t> </a:t>
            </a:r>
            <a:endParaRPr lang="en-US" sz="4400" dirty="0"/>
          </a:p>
        </p:txBody>
      </p:sp>
    </p:spTree>
    <p:extLst>
      <p:ext uri="{BB962C8B-B14F-4D97-AF65-F5344CB8AC3E}">
        <p14:creationId xmlns:p14="http://schemas.microsoft.com/office/powerpoint/2010/main" val="6505299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5789F-CB34-B2BE-BACE-1FB1C3E4FA1B}"/>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AFB68C0-8DAF-260F-CC87-7ACAA7FB3C3F}"/>
              </a:ext>
            </a:extLst>
          </p:cNvPr>
          <p:cNvSpPr>
            <a:spLocks noGrp="1"/>
          </p:cNvSpPr>
          <p:nvPr>
            <p:ph idx="1"/>
          </p:nvPr>
        </p:nvSpPr>
        <p:spPr>
          <a:xfrm>
            <a:off x="838200" y="365125"/>
            <a:ext cx="10515600" cy="5811838"/>
          </a:xfrm>
        </p:spPr>
        <p:txBody>
          <a:bodyPr/>
          <a:lstStyle/>
          <a:p>
            <a:pPr marL="0" indent="0">
              <a:buNone/>
            </a:pPr>
            <a:endParaRPr lang="en-US" b="1" baseline="30000" dirty="0"/>
          </a:p>
          <a:p>
            <a:pPr marL="0" indent="0">
              <a:buNone/>
            </a:pPr>
            <a:endParaRPr lang="en-US" b="1" baseline="30000" dirty="0"/>
          </a:p>
          <a:p>
            <a:pPr marL="0" indent="0">
              <a:buNone/>
            </a:pPr>
            <a:r>
              <a:rPr lang="en-US" b="1" baseline="30000" dirty="0"/>
              <a:t>10 </a:t>
            </a:r>
            <a:r>
              <a:rPr lang="en-US" dirty="0"/>
              <a:t>For even when we were with you, we would give you this command: If anyone is not willing to work, let him not eat. </a:t>
            </a:r>
          </a:p>
          <a:p>
            <a:pPr marL="0" indent="0">
              <a:buNone/>
            </a:pPr>
            <a:r>
              <a:rPr lang="en-US" b="1" baseline="30000" dirty="0"/>
              <a:t>11 </a:t>
            </a:r>
            <a:r>
              <a:rPr lang="en-US" dirty="0"/>
              <a:t>For we hear that some among you walk in idleness, not busy at work, but busybodies. </a:t>
            </a:r>
          </a:p>
          <a:p>
            <a:pPr marL="0" indent="0">
              <a:buNone/>
            </a:pPr>
            <a:r>
              <a:rPr lang="en-US" b="1" baseline="30000" dirty="0"/>
              <a:t>12 </a:t>
            </a:r>
            <a:r>
              <a:rPr lang="en-US" dirty="0"/>
              <a:t>Now such persons we command and encourage in the Lord Jesus Christ to do their work quietly and to earn their own living.</a:t>
            </a:r>
            <a:r>
              <a:rPr lang="en-US" baseline="30000" dirty="0"/>
              <a:t>[</a:t>
            </a:r>
            <a:r>
              <a:rPr lang="en-US" u="sng" baseline="30000" dirty="0">
                <a:hlinkClick r:id="rId2" tooltip="See footnote a"/>
              </a:rPr>
              <a:t>a</a:t>
            </a:r>
            <a:r>
              <a:rPr lang="en-US" baseline="30000" dirty="0"/>
              <a:t>]</a:t>
            </a:r>
            <a:endParaRPr lang="en-US" dirty="0"/>
          </a:p>
          <a:p>
            <a:pPr marL="0" indent="0">
              <a:buNone/>
            </a:pPr>
            <a:r>
              <a:rPr lang="en-US" b="1" baseline="30000" dirty="0"/>
              <a:t>13 </a:t>
            </a:r>
            <a:r>
              <a:rPr lang="en-US" dirty="0"/>
              <a:t>As for you, brothers, do not grow weary in doing good. </a:t>
            </a:r>
          </a:p>
          <a:p>
            <a:pPr marL="0" indent="0">
              <a:buNone/>
            </a:pPr>
            <a:r>
              <a:rPr lang="en-US" b="1" baseline="30000" dirty="0"/>
              <a:t>14 </a:t>
            </a:r>
            <a:r>
              <a:rPr lang="en-US" dirty="0"/>
              <a:t>If anyone does not obey what we say in this letter, take note of that person, and have nothing to do with him, that he may be ashamed. </a:t>
            </a:r>
          </a:p>
          <a:p>
            <a:pPr marL="0" indent="0">
              <a:buNone/>
            </a:pPr>
            <a:r>
              <a:rPr lang="en-US" b="1" baseline="30000" dirty="0"/>
              <a:t>15 </a:t>
            </a:r>
            <a:r>
              <a:rPr lang="en-US" dirty="0"/>
              <a:t>Do not regard him as an enemy, but warn him as a brother.</a:t>
            </a:r>
          </a:p>
          <a:p>
            <a:endParaRPr lang="en-US" dirty="0"/>
          </a:p>
        </p:txBody>
      </p:sp>
    </p:spTree>
    <p:extLst>
      <p:ext uri="{BB962C8B-B14F-4D97-AF65-F5344CB8AC3E}">
        <p14:creationId xmlns:p14="http://schemas.microsoft.com/office/powerpoint/2010/main" val="19319297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34D2BB-957A-8D33-E4FD-B326042B1FBB}"/>
              </a:ext>
            </a:extLst>
          </p:cNvPr>
          <p:cNvSpPr>
            <a:spLocks noGrp="1"/>
          </p:cNvSpPr>
          <p:nvPr>
            <p:ph type="title"/>
          </p:nvPr>
        </p:nvSpPr>
        <p:spPr>
          <a:xfrm>
            <a:off x="838200" y="365125"/>
            <a:ext cx="10515600" cy="592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B97E1C29-080C-E4CD-AFF4-C06A030754E9}"/>
              </a:ext>
            </a:extLst>
          </p:cNvPr>
          <p:cNvSpPr>
            <a:spLocks noGrp="1"/>
          </p:cNvSpPr>
          <p:nvPr>
            <p:ph idx="1"/>
          </p:nvPr>
        </p:nvSpPr>
        <p:spPr>
          <a:xfrm>
            <a:off x="838200" y="495090"/>
            <a:ext cx="10515600" cy="5681873"/>
          </a:xfrm>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
        <p:nvSpPr>
          <p:cNvPr id="5" name="TextBox 4">
            <a:extLst>
              <a:ext uri="{FF2B5EF4-FFF2-40B4-BE49-F238E27FC236}">
                <a16:creationId xmlns:a16="http://schemas.microsoft.com/office/drawing/2014/main" id="{20C0CC02-3EBA-8E9B-F41E-275BEAA9D5AE}"/>
              </a:ext>
            </a:extLst>
          </p:cNvPr>
          <p:cNvSpPr txBox="1"/>
          <p:nvPr/>
        </p:nvSpPr>
        <p:spPr>
          <a:xfrm>
            <a:off x="1192256" y="1536174"/>
            <a:ext cx="9815908" cy="3785652"/>
          </a:xfrm>
          <a:prstGeom prst="rect">
            <a:avLst/>
          </a:prstGeom>
          <a:noFill/>
        </p:spPr>
        <p:txBody>
          <a:bodyPr wrap="square">
            <a:spAutoFit/>
          </a:bodyPr>
          <a:lstStyle/>
          <a:p>
            <a:r>
              <a:rPr lang="en-US" sz="4000" dirty="0"/>
              <a:t>Look at verses 14-15, “</a:t>
            </a:r>
            <a:r>
              <a:rPr lang="en-US" sz="4000" b="1" baseline="30000" dirty="0"/>
              <a:t>14 </a:t>
            </a:r>
            <a:r>
              <a:rPr lang="en-US" sz="4000" dirty="0"/>
              <a:t>If anyone does not obey what we say in this letter, take note of that person, and have nothing to do with him, that he may be ashamed. </a:t>
            </a:r>
            <a:r>
              <a:rPr lang="en-US" sz="4000" b="1" baseline="30000" dirty="0"/>
              <a:t>15 </a:t>
            </a:r>
            <a:r>
              <a:rPr lang="en-US" sz="4000" dirty="0"/>
              <a:t>Do not regard him as an enemy, but warn him as a brother.” </a:t>
            </a:r>
          </a:p>
        </p:txBody>
      </p:sp>
    </p:spTree>
    <p:extLst>
      <p:ext uri="{BB962C8B-B14F-4D97-AF65-F5344CB8AC3E}">
        <p14:creationId xmlns:p14="http://schemas.microsoft.com/office/powerpoint/2010/main" val="29286579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362492-1835-6F40-82FA-0BB620BA2E99}"/>
              </a:ext>
            </a:extLst>
          </p:cNvPr>
          <p:cNvSpPr>
            <a:spLocks noGrp="1"/>
          </p:cNvSpPr>
          <p:nvPr>
            <p:ph type="title"/>
          </p:nvPr>
        </p:nvSpPr>
        <p:spPr>
          <a:xfrm>
            <a:off x="838200" y="365125"/>
            <a:ext cx="10515600" cy="69341"/>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F54BB93E-E703-F622-E900-24AFB11AC1E3}"/>
              </a:ext>
            </a:extLst>
          </p:cNvPr>
          <p:cNvSpPr>
            <a:spLocks noGrp="1"/>
          </p:cNvSpPr>
          <p:nvPr>
            <p:ph idx="1"/>
          </p:nvPr>
        </p:nvSpPr>
        <p:spPr>
          <a:xfrm>
            <a:off x="913980" y="513508"/>
            <a:ext cx="10515600" cy="5629643"/>
          </a:xfrm>
        </p:spPr>
        <p:txBody>
          <a:bodyPr/>
          <a:lstStyle/>
          <a:p>
            <a:pPr marL="0" indent="0">
              <a:buNone/>
            </a:pPr>
            <a:endParaRPr lang="en-US" dirty="0"/>
          </a:p>
          <a:p>
            <a:pPr marL="0" indent="0">
              <a:buNone/>
            </a:pPr>
            <a:endParaRPr lang="en-US" dirty="0"/>
          </a:p>
          <a:p>
            <a:pPr marL="0" indent="0">
              <a:buNone/>
            </a:pPr>
            <a:r>
              <a:rPr lang="en-US" sz="3200" dirty="0"/>
              <a:t>Matthew 18:15-17: “If your brother sins against you, go and tell him his fault, between you and him alone. If he listens to you, you have gained your brother.</a:t>
            </a:r>
            <a:r>
              <a:rPr lang="en-US" sz="3200" b="1" baseline="30000" dirty="0"/>
              <a:t>16 </a:t>
            </a:r>
            <a:r>
              <a:rPr lang="en-US" sz="3200" dirty="0"/>
              <a:t>But if he does not listen, take one or two others along with you, that every charge may be established by the evidence of two or three witnesses. </a:t>
            </a:r>
            <a:r>
              <a:rPr lang="en-US" sz="3200" b="1" baseline="30000" dirty="0"/>
              <a:t>17 </a:t>
            </a:r>
            <a:r>
              <a:rPr lang="en-US" sz="3200" dirty="0"/>
              <a:t>If he refuses to listen to them, tell it to the church. And if he refuses to listen even to the church, let him be to you as a Gentile and a tax collector.</a:t>
            </a:r>
          </a:p>
        </p:txBody>
      </p:sp>
    </p:spTree>
    <p:extLst>
      <p:ext uri="{BB962C8B-B14F-4D97-AF65-F5344CB8AC3E}">
        <p14:creationId xmlns:p14="http://schemas.microsoft.com/office/powerpoint/2010/main" val="14200911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551E6-E5A9-1828-5CA1-7C901D0025C1}"/>
              </a:ext>
            </a:extLst>
          </p:cNvPr>
          <p:cNvSpPr>
            <a:spLocks noGrp="1"/>
          </p:cNvSpPr>
          <p:nvPr>
            <p:ph type="title"/>
          </p:nvPr>
        </p:nvSpPr>
        <p:spPr>
          <a:xfrm flipV="1">
            <a:off x="838200" y="319406"/>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122939C-7F78-3914-A1F2-DF814E8C7D45}"/>
              </a:ext>
            </a:extLst>
          </p:cNvPr>
          <p:cNvSpPr>
            <a:spLocks noGrp="1"/>
          </p:cNvSpPr>
          <p:nvPr>
            <p:ph idx="1"/>
          </p:nvPr>
        </p:nvSpPr>
        <p:spPr>
          <a:xfrm>
            <a:off x="838200" y="404155"/>
            <a:ext cx="10515600" cy="5772808"/>
          </a:xfrm>
        </p:spPr>
        <p:txBody>
          <a:bodyPr/>
          <a:lstStyle/>
          <a:p>
            <a:pPr marL="0" indent="0">
              <a:buNone/>
            </a:pPr>
            <a:endParaRPr lang="en-US" dirty="0"/>
          </a:p>
          <a:p>
            <a:pPr marL="0" indent="0">
              <a:buNone/>
            </a:pPr>
            <a:endParaRPr lang="en-US" dirty="0"/>
          </a:p>
          <a:p>
            <a:pPr marL="0" indent="0">
              <a:buNone/>
            </a:pPr>
            <a:endParaRPr lang="en-US" dirty="0"/>
          </a:p>
        </p:txBody>
      </p:sp>
      <p:sp>
        <p:nvSpPr>
          <p:cNvPr id="6" name="TextBox 5">
            <a:extLst>
              <a:ext uri="{FF2B5EF4-FFF2-40B4-BE49-F238E27FC236}">
                <a16:creationId xmlns:a16="http://schemas.microsoft.com/office/drawing/2014/main" id="{93478550-F6E9-15C5-0D0B-6F854038A5AB}"/>
              </a:ext>
            </a:extLst>
          </p:cNvPr>
          <p:cNvSpPr txBox="1"/>
          <p:nvPr/>
        </p:nvSpPr>
        <p:spPr>
          <a:xfrm>
            <a:off x="2035930" y="1905506"/>
            <a:ext cx="8795416" cy="2308324"/>
          </a:xfrm>
          <a:prstGeom prst="rect">
            <a:avLst/>
          </a:prstGeom>
          <a:noFill/>
        </p:spPr>
        <p:txBody>
          <a:bodyPr wrap="square">
            <a:spAutoFit/>
          </a:bodyPr>
          <a:lstStyle/>
          <a:p>
            <a:r>
              <a:rPr lang="en-US" sz="4800" kern="0" dirty="0">
                <a:effectLst/>
                <a:highlight>
                  <a:srgbClr val="FFFF00"/>
                </a:highlight>
                <a:latin typeface="Times New Roman" panose="02020603050405020304" pitchFamily="18" charset="0"/>
                <a:ea typeface="Times New Roman" panose="02020603050405020304" pitchFamily="18" charset="0"/>
              </a:rPr>
              <a:t>Look at verse 15. “</a:t>
            </a:r>
            <a:r>
              <a:rPr lang="en-US" sz="4800" dirty="0">
                <a:solidFill>
                  <a:srgbClr val="000000"/>
                </a:solidFill>
                <a:effectLst/>
                <a:highlight>
                  <a:srgbClr val="FFFF00"/>
                </a:highlight>
                <a:latin typeface="Times New Roman" panose="02020603050405020304" pitchFamily="18" charset="0"/>
                <a:ea typeface="Calibri" panose="020F0502020204030204" pitchFamily="34" charset="0"/>
              </a:rPr>
              <a:t>Do not regard him as an enemy, but warn him as a brother.”</a:t>
            </a:r>
            <a:r>
              <a:rPr lang="en-US" sz="4800" kern="0" dirty="0">
                <a:effectLst/>
                <a:latin typeface="Times New Roman" panose="02020603050405020304" pitchFamily="18" charset="0"/>
                <a:ea typeface="Times New Roman" panose="02020603050405020304" pitchFamily="18" charset="0"/>
              </a:rPr>
              <a:t> </a:t>
            </a:r>
            <a:endParaRPr lang="en-US" sz="4800" dirty="0"/>
          </a:p>
        </p:txBody>
      </p:sp>
    </p:spTree>
    <p:extLst>
      <p:ext uri="{BB962C8B-B14F-4D97-AF65-F5344CB8AC3E}">
        <p14:creationId xmlns:p14="http://schemas.microsoft.com/office/powerpoint/2010/main" val="32815953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A6544-967B-3532-753D-356C450DA031}"/>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4" name="Content Placeholder 3">
            <a:extLst>
              <a:ext uri="{FF2B5EF4-FFF2-40B4-BE49-F238E27FC236}">
                <a16:creationId xmlns:a16="http://schemas.microsoft.com/office/drawing/2014/main" id="{82A6DFB2-9F70-6795-194B-248B31B59961}"/>
              </a:ext>
            </a:extLst>
          </p:cNvPr>
          <p:cNvSpPr>
            <a:spLocks noGrp="1"/>
          </p:cNvSpPr>
          <p:nvPr>
            <p:ph idx="1"/>
          </p:nvPr>
        </p:nvSpPr>
        <p:spPr>
          <a:xfrm>
            <a:off x="838200" y="474882"/>
            <a:ext cx="10515600" cy="5702081"/>
          </a:xfrm>
        </p:spPr>
        <p:txBody>
          <a:bodyPr/>
          <a:lstStyle/>
          <a:p>
            <a:pPr marL="0" indent="0">
              <a:buNone/>
            </a:pPr>
            <a:endParaRPr lang="en-US" dirty="0"/>
          </a:p>
          <a:p>
            <a:pPr marL="0" indent="0">
              <a:buNone/>
            </a:pPr>
            <a:endParaRPr lang="en-US" dirty="0"/>
          </a:p>
          <a:p>
            <a:pPr marL="0" indent="0">
              <a:buNone/>
            </a:pPr>
            <a:r>
              <a:rPr lang="en-US" dirty="0"/>
              <a:t>              </a:t>
            </a:r>
            <a:r>
              <a:rPr lang="en-US" sz="3600" dirty="0"/>
              <a:t>Do not Grow Weary in Working for the Lord</a:t>
            </a:r>
          </a:p>
          <a:p>
            <a:pPr marL="0" indent="0">
              <a:buNone/>
            </a:pPr>
            <a:endParaRPr lang="en-US" sz="3600" dirty="0"/>
          </a:p>
          <a:p>
            <a:pPr marL="0" indent="0">
              <a:buNone/>
            </a:pPr>
            <a:r>
              <a:rPr lang="en-US" sz="3600" dirty="0"/>
              <a:t>2 Thessalonians 3:6-15</a:t>
            </a:r>
          </a:p>
          <a:p>
            <a:pPr marL="0" indent="0">
              <a:buNone/>
            </a:pPr>
            <a:r>
              <a:rPr lang="en-US" sz="3600" dirty="0"/>
              <a:t>Key Verse:13:</a:t>
            </a:r>
          </a:p>
          <a:p>
            <a:pPr marL="0" indent="0">
              <a:buNone/>
            </a:pPr>
            <a:r>
              <a:rPr lang="en-US" b="1" baseline="30000" dirty="0"/>
              <a:t> </a:t>
            </a:r>
            <a:r>
              <a:rPr lang="en-US" sz="4000" dirty="0"/>
              <a:t>As for you, brothers, do not grow weary in doing good. </a:t>
            </a:r>
          </a:p>
          <a:p>
            <a:pPr marL="0" indent="0">
              <a:buNone/>
            </a:pPr>
            <a:endParaRPr lang="en-US" dirty="0"/>
          </a:p>
        </p:txBody>
      </p:sp>
    </p:spTree>
    <p:extLst>
      <p:ext uri="{BB962C8B-B14F-4D97-AF65-F5344CB8AC3E}">
        <p14:creationId xmlns:p14="http://schemas.microsoft.com/office/powerpoint/2010/main" val="910029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F447F-04E0-1B47-039A-3219134E7D3A}"/>
              </a:ext>
            </a:extLst>
          </p:cNvPr>
          <p:cNvSpPr>
            <a:spLocks noGrp="1"/>
          </p:cNvSpPr>
          <p:nvPr>
            <p:ph type="title"/>
          </p:nvPr>
        </p:nvSpPr>
        <p:spPr>
          <a:xfrm>
            <a:off x="838200" y="365125"/>
            <a:ext cx="10515600" cy="45719"/>
          </a:xfrm>
        </p:spPr>
        <p:txBody>
          <a:bodyPr>
            <a:normAutofit fontScale="90000"/>
          </a:bodyPr>
          <a:lstStyle/>
          <a:p>
            <a:endParaRPr lang="en-US" dirty="0"/>
          </a:p>
        </p:txBody>
      </p:sp>
      <p:pic>
        <p:nvPicPr>
          <p:cNvPr id="1026" name="Picture 2" descr="Michelangelo's Painting of the Sistine Chapel Ceiling">
            <a:extLst>
              <a:ext uri="{FF2B5EF4-FFF2-40B4-BE49-F238E27FC236}">
                <a16:creationId xmlns:a16="http://schemas.microsoft.com/office/drawing/2014/main" id="{E702A0F7-72C3-7FB5-9C1A-3C8860DADBD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93578" y="929556"/>
            <a:ext cx="7481914" cy="49913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0162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8DCFD9-3E1A-AE55-4169-F90866DDD2D1}"/>
              </a:ext>
            </a:extLst>
          </p:cNvPr>
          <p:cNvSpPr>
            <a:spLocks noGrp="1"/>
          </p:cNvSpPr>
          <p:nvPr>
            <p:ph type="title"/>
          </p:nvPr>
        </p:nvSpPr>
        <p:spPr>
          <a:xfrm flipV="1">
            <a:off x="838200" y="319406"/>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E2B5F1F1-D7A6-B2AA-C59C-2BF19F501730}"/>
              </a:ext>
            </a:extLst>
          </p:cNvPr>
          <p:cNvSpPr>
            <a:spLocks noGrp="1"/>
          </p:cNvSpPr>
          <p:nvPr>
            <p:ph idx="1"/>
          </p:nvPr>
        </p:nvSpPr>
        <p:spPr>
          <a:xfrm>
            <a:off x="838200" y="454674"/>
            <a:ext cx="10515600" cy="5722289"/>
          </a:xfrm>
        </p:spPr>
        <p:txBody>
          <a:bodyPr/>
          <a:lstStyle/>
          <a:p>
            <a:pPr marL="0" indent="0">
              <a:buNone/>
            </a:pPr>
            <a:endParaRPr lang="en-US" dirty="0"/>
          </a:p>
          <a:p>
            <a:pPr marL="0" indent="0">
              <a:buNone/>
            </a:pPr>
            <a:endParaRPr lang="en-US" dirty="0"/>
          </a:p>
          <a:p>
            <a:pPr marL="0" indent="0">
              <a:buNone/>
            </a:pPr>
            <a:endParaRPr lang="en-US" dirty="0"/>
          </a:p>
          <a:p>
            <a:pPr marL="0" indent="0">
              <a:buNone/>
            </a:pPr>
            <a:r>
              <a:rPr lang="en-US" sz="4000" dirty="0"/>
              <a:t>Genesis 1:28, “And God blessed them. And God said to them, ‘Be fruitful and multiply and fill the earth and subdue it, and have dominion over the fish of the sea and over the birds of the heavens and over every living thing that moves on the earth.’” </a:t>
            </a:r>
          </a:p>
        </p:txBody>
      </p:sp>
    </p:spTree>
    <p:extLst>
      <p:ext uri="{BB962C8B-B14F-4D97-AF65-F5344CB8AC3E}">
        <p14:creationId xmlns:p14="http://schemas.microsoft.com/office/powerpoint/2010/main" val="27562399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DD563-26B5-D624-2942-E93600988F00}"/>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E0AB5A57-C685-AAFC-D185-F2D6AFCD305A}"/>
              </a:ext>
            </a:extLst>
          </p:cNvPr>
          <p:cNvSpPr>
            <a:spLocks noGrp="1"/>
          </p:cNvSpPr>
          <p:nvPr>
            <p:ph idx="1"/>
          </p:nvPr>
        </p:nvSpPr>
        <p:spPr>
          <a:xfrm>
            <a:off x="838200" y="410844"/>
            <a:ext cx="10515600" cy="5766119"/>
          </a:xfrm>
        </p:spPr>
        <p:txBody>
          <a:bodyPr/>
          <a:lstStyle/>
          <a:p>
            <a:pPr marL="0" indent="0">
              <a:buNone/>
            </a:pPr>
            <a:endParaRPr lang="en-US" dirty="0"/>
          </a:p>
          <a:p>
            <a:pPr marL="0" indent="0">
              <a:buNone/>
            </a:pPr>
            <a:endParaRPr lang="en-US" dirty="0"/>
          </a:p>
          <a:p>
            <a:pPr marL="0" indent="0">
              <a:buNone/>
            </a:pPr>
            <a:r>
              <a:rPr lang="en-US" sz="4000" dirty="0"/>
              <a:t>Look at verse 6. “Now we </a:t>
            </a:r>
            <a:r>
              <a:rPr lang="en-US" sz="4000" i="1" u="sng" dirty="0"/>
              <a:t>command </a:t>
            </a:r>
            <a:r>
              <a:rPr lang="en-US" sz="4000" dirty="0"/>
              <a:t>you, brothers, in the name of our Lord Jesus Christ, that you keep away from any brother who is walking in idleness and not in accord with the tradition that you received from us.” </a:t>
            </a:r>
          </a:p>
        </p:txBody>
      </p:sp>
    </p:spTree>
    <p:extLst>
      <p:ext uri="{BB962C8B-B14F-4D97-AF65-F5344CB8AC3E}">
        <p14:creationId xmlns:p14="http://schemas.microsoft.com/office/powerpoint/2010/main" val="2886311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4DF7B6-4924-C931-C5C2-13417A489B15}"/>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A59F00BF-9DA7-6D18-B282-01657DFD12C2}"/>
              </a:ext>
            </a:extLst>
          </p:cNvPr>
          <p:cNvSpPr>
            <a:spLocks noGrp="1"/>
          </p:cNvSpPr>
          <p:nvPr>
            <p:ph idx="1"/>
          </p:nvPr>
        </p:nvSpPr>
        <p:spPr>
          <a:xfrm>
            <a:off x="838200" y="1107128"/>
            <a:ext cx="10515600" cy="5268412"/>
          </a:xfrm>
        </p:spPr>
        <p:txBody>
          <a:bodyPr/>
          <a:lstStyle/>
          <a:p>
            <a:pPr marL="0" indent="0">
              <a:buNone/>
            </a:pPr>
            <a:endParaRPr lang="en-US" dirty="0"/>
          </a:p>
          <a:p>
            <a:pPr marL="0" indent="0">
              <a:buNone/>
            </a:pPr>
            <a:endParaRPr lang="en-US" dirty="0"/>
          </a:p>
        </p:txBody>
      </p:sp>
      <p:sp>
        <p:nvSpPr>
          <p:cNvPr id="6" name="TextBox 5">
            <a:extLst>
              <a:ext uri="{FF2B5EF4-FFF2-40B4-BE49-F238E27FC236}">
                <a16:creationId xmlns:a16="http://schemas.microsoft.com/office/drawing/2014/main" id="{07F90646-B29F-D5FE-21AB-4366DEBA3578}"/>
              </a:ext>
            </a:extLst>
          </p:cNvPr>
          <p:cNvSpPr txBox="1"/>
          <p:nvPr/>
        </p:nvSpPr>
        <p:spPr>
          <a:xfrm>
            <a:off x="1358969" y="1540731"/>
            <a:ext cx="9063169" cy="4401205"/>
          </a:xfrm>
          <a:prstGeom prst="rect">
            <a:avLst/>
          </a:prstGeom>
          <a:noFill/>
        </p:spPr>
        <p:txBody>
          <a:bodyPr wrap="square">
            <a:spAutoFit/>
          </a:bodyPr>
          <a:lstStyle/>
          <a:p>
            <a:r>
              <a:rPr lang="en-US" sz="4000" dirty="0"/>
              <a:t>Proverbs 21:24-26, “‘Scoffer’ is the name of the arrogant, haughty man who acts with arrogant pride. </a:t>
            </a:r>
            <a:r>
              <a:rPr lang="en-US" sz="4000" b="1" baseline="30000" dirty="0"/>
              <a:t>25 </a:t>
            </a:r>
            <a:r>
              <a:rPr lang="en-US" sz="4000" dirty="0"/>
              <a:t>The desire of the sluggard kills him, for his hands refuse to labor. </a:t>
            </a:r>
            <a:r>
              <a:rPr lang="en-US" sz="4000" b="1" baseline="30000" dirty="0"/>
              <a:t>26 </a:t>
            </a:r>
            <a:r>
              <a:rPr lang="en-US" sz="4000" dirty="0"/>
              <a:t>All day long he craves and craves, but the righteous gives and does not hold back.” </a:t>
            </a:r>
          </a:p>
        </p:txBody>
      </p:sp>
    </p:spTree>
    <p:extLst>
      <p:ext uri="{BB962C8B-B14F-4D97-AF65-F5344CB8AC3E}">
        <p14:creationId xmlns:p14="http://schemas.microsoft.com/office/powerpoint/2010/main" val="5160846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0E49B-F211-A870-687A-78CBB7D96294}"/>
              </a:ext>
            </a:extLst>
          </p:cNvPr>
          <p:cNvSpPr>
            <a:spLocks noGrp="1"/>
          </p:cNvSpPr>
          <p:nvPr>
            <p:ph type="title"/>
          </p:nvPr>
        </p:nvSpPr>
        <p:spPr>
          <a:xfrm flipV="1">
            <a:off x="838200" y="319406"/>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3196E0F9-19D9-1563-7F39-47323B692A86}"/>
              </a:ext>
            </a:extLst>
          </p:cNvPr>
          <p:cNvSpPr>
            <a:spLocks noGrp="1"/>
          </p:cNvSpPr>
          <p:nvPr>
            <p:ph idx="1"/>
          </p:nvPr>
        </p:nvSpPr>
        <p:spPr>
          <a:xfrm>
            <a:off x="838200" y="410844"/>
            <a:ext cx="10515600" cy="5766119"/>
          </a:xfrm>
        </p:spPr>
        <p:txBody>
          <a:bodyPr>
            <a:normAutofit/>
          </a:bodyPr>
          <a:lstStyle/>
          <a:p>
            <a:pPr marL="0" indent="0">
              <a:buNone/>
            </a:pPr>
            <a:endParaRPr lang="en-US" b="1" u="sng" dirty="0"/>
          </a:p>
          <a:p>
            <a:pPr marL="0" indent="0">
              <a:buNone/>
            </a:pPr>
            <a:endParaRPr lang="en-US" b="1" u="sng" dirty="0"/>
          </a:p>
        </p:txBody>
      </p:sp>
      <p:sp>
        <p:nvSpPr>
          <p:cNvPr id="5" name="TextBox 4">
            <a:extLst>
              <a:ext uri="{FF2B5EF4-FFF2-40B4-BE49-F238E27FC236}">
                <a16:creationId xmlns:a16="http://schemas.microsoft.com/office/drawing/2014/main" id="{E59DF311-8F8B-FB7C-441B-B5F56498042C}"/>
              </a:ext>
            </a:extLst>
          </p:cNvPr>
          <p:cNvSpPr txBox="1"/>
          <p:nvPr/>
        </p:nvSpPr>
        <p:spPr>
          <a:xfrm>
            <a:off x="1460009" y="1298123"/>
            <a:ext cx="9411752" cy="4524315"/>
          </a:xfrm>
          <a:prstGeom prst="rect">
            <a:avLst/>
          </a:prstGeom>
          <a:noFill/>
        </p:spPr>
        <p:txBody>
          <a:bodyPr wrap="square">
            <a:spAutoFit/>
          </a:bodyPr>
          <a:lstStyle/>
          <a:p>
            <a:r>
              <a:rPr lang="en-US" sz="3600" kern="0" dirty="0">
                <a:effectLst/>
                <a:highlight>
                  <a:srgbClr val="FFFF00"/>
                </a:highlight>
                <a:latin typeface="Times New Roman" panose="02020603050405020304" pitchFamily="18" charset="0"/>
                <a:ea typeface="Times New Roman" panose="02020603050405020304" pitchFamily="18" charset="0"/>
              </a:rPr>
              <a:t>Look at verses 7-9. “</a:t>
            </a:r>
            <a:r>
              <a:rPr lang="en-US" sz="3600" b="1" baseline="30000" dirty="0">
                <a:solidFill>
                  <a:srgbClr val="000000"/>
                </a:solidFill>
                <a:effectLst/>
                <a:highlight>
                  <a:srgbClr val="FFFF00"/>
                </a:highlight>
                <a:latin typeface="Times New Roman" panose="02020603050405020304" pitchFamily="18" charset="0"/>
                <a:ea typeface="Calibri" panose="020F0502020204030204" pitchFamily="34" charset="0"/>
              </a:rPr>
              <a:t>7 </a:t>
            </a:r>
            <a:r>
              <a:rPr lang="en-US" sz="3600" dirty="0">
                <a:solidFill>
                  <a:srgbClr val="000000"/>
                </a:solidFill>
                <a:effectLst/>
                <a:highlight>
                  <a:srgbClr val="FFFF00"/>
                </a:highlight>
                <a:latin typeface="Times New Roman" panose="02020603050405020304" pitchFamily="18" charset="0"/>
                <a:ea typeface="Calibri" panose="020F0502020204030204" pitchFamily="34" charset="0"/>
              </a:rPr>
              <a:t>For you yourselves know how you ought to imitate us, because we were not idle when we were with you, </a:t>
            </a:r>
            <a:r>
              <a:rPr lang="en-US" sz="3600" b="1" baseline="30000" dirty="0">
                <a:solidFill>
                  <a:srgbClr val="000000"/>
                </a:solidFill>
                <a:effectLst/>
                <a:highlight>
                  <a:srgbClr val="FFFF00"/>
                </a:highlight>
                <a:latin typeface="Times New Roman" panose="02020603050405020304" pitchFamily="18" charset="0"/>
                <a:ea typeface="Calibri" panose="020F0502020204030204" pitchFamily="34" charset="0"/>
              </a:rPr>
              <a:t>8 </a:t>
            </a:r>
            <a:r>
              <a:rPr lang="en-US" sz="3600" dirty="0">
                <a:solidFill>
                  <a:srgbClr val="000000"/>
                </a:solidFill>
                <a:effectLst/>
                <a:highlight>
                  <a:srgbClr val="FFFF00"/>
                </a:highlight>
                <a:latin typeface="Times New Roman" panose="02020603050405020304" pitchFamily="18" charset="0"/>
                <a:ea typeface="Calibri" panose="020F0502020204030204" pitchFamily="34" charset="0"/>
              </a:rPr>
              <a:t>nor did we eat anyone's bread without paying for it, but with toil and labor we worked night and day, that we might not be a burden to any of you. </a:t>
            </a:r>
            <a:r>
              <a:rPr lang="en-US" sz="3600" b="1" baseline="30000" dirty="0">
                <a:solidFill>
                  <a:srgbClr val="000000"/>
                </a:solidFill>
                <a:effectLst/>
                <a:highlight>
                  <a:srgbClr val="FFFF00"/>
                </a:highlight>
                <a:latin typeface="Times New Roman" panose="02020603050405020304" pitchFamily="18" charset="0"/>
                <a:ea typeface="Calibri" panose="020F0502020204030204" pitchFamily="34" charset="0"/>
              </a:rPr>
              <a:t>9 </a:t>
            </a:r>
            <a:r>
              <a:rPr lang="en-US" sz="3600" dirty="0">
                <a:solidFill>
                  <a:srgbClr val="000000"/>
                </a:solidFill>
                <a:effectLst/>
                <a:highlight>
                  <a:srgbClr val="FFFF00"/>
                </a:highlight>
                <a:latin typeface="Times New Roman" panose="02020603050405020304" pitchFamily="18" charset="0"/>
                <a:ea typeface="Calibri" panose="020F0502020204030204" pitchFamily="34" charset="0"/>
              </a:rPr>
              <a:t>It was not because we do not have that right, but to give you in ourselves an example to imitate.” </a:t>
            </a:r>
            <a:endParaRPr lang="en-US" sz="3600" dirty="0"/>
          </a:p>
        </p:txBody>
      </p:sp>
    </p:spTree>
    <p:extLst>
      <p:ext uri="{BB962C8B-B14F-4D97-AF65-F5344CB8AC3E}">
        <p14:creationId xmlns:p14="http://schemas.microsoft.com/office/powerpoint/2010/main" val="29113268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761AD-47C1-7B02-88E7-97A7CD9E8DFF}"/>
              </a:ext>
            </a:extLst>
          </p:cNvPr>
          <p:cNvSpPr>
            <a:spLocks noGrp="1"/>
          </p:cNvSpPr>
          <p:nvPr>
            <p:ph type="title"/>
          </p:nvPr>
        </p:nvSpPr>
        <p:spPr>
          <a:xfrm>
            <a:off x="838200" y="365125"/>
            <a:ext cx="10515600" cy="6428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84DB8290-BB9B-8C25-FCBF-3C3B4C56E498}"/>
              </a:ext>
            </a:extLst>
          </p:cNvPr>
          <p:cNvSpPr>
            <a:spLocks noGrp="1"/>
          </p:cNvSpPr>
          <p:nvPr>
            <p:ph idx="1"/>
          </p:nvPr>
        </p:nvSpPr>
        <p:spPr>
          <a:xfrm>
            <a:off x="838200" y="570869"/>
            <a:ext cx="10515600" cy="5606094"/>
          </a:xfrm>
        </p:spPr>
        <p:txBody>
          <a:bodyPr/>
          <a:lstStyle/>
          <a:p>
            <a:pPr marL="0" indent="0">
              <a:buNone/>
            </a:pPr>
            <a:endParaRPr lang="en-US" dirty="0"/>
          </a:p>
          <a:p>
            <a:pPr marL="0" indent="0">
              <a:buNone/>
            </a:pPr>
            <a:endParaRPr lang="en-US" dirty="0"/>
          </a:p>
          <a:p>
            <a:pPr marL="0" indent="0">
              <a:buNone/>
            </a:pPr>
            <a:endParaRPr lang="en-US" dirty="0"/>
          </a:p>
        </p:txBody>
      </p:sp>
      <p:sp>
        <p:nvSpPr>
          <p:cNvPr id="5" name="TextBox 4">
            <a:extLst>
              <a:ext uri="{FF2B5EF4-FFF2-40B4-BE49-F238E27FC236}">
                <a16:creationId xmlns:a16="http://schemas.microsoft.com/office/drawing/2014/main" id="{D741E631-30C8-20E4-1135-EE73297880A8}"/>
              </a:ext>
            </a:extLst>
          </p:cNvPr>
          <p:cNvSpPr txBox="1"/>
          <p:nvPr/>
        </p:nvSpPr>
        <p:spPr>
          <a:xfrm>
            <a:off x="1965202" y="1788866"/>
            <a:ext cx="8946975" cy="2554545"/>
          </a:xfrm>
          <a:prstGeom prst="rect">
            <a:avLst/>
          </a:prstGeom>
          <a:noFill/>
        </p:spPr>
        <p:txBody>
          <a:bodyPr wrap="square">
            <a:spAutoFit/>
          </a:bodyPr>
          <a:lstStyle/>
          <a:p>
            <a:r>
              <a:rPr lang="en-US" sz="4000" dirty="0">
                <a:solidFill>
                  <a:srgbClr val="000000"/>
                </a:solidFill>
                <a:effectLst/>
                <a:highlight>
                  <a:srgbClr val="FFFF00"/>
                </a:highlight>
                <a:latin typeface="Times New Roman" panose="02020603050405020304" pitchFamily="18" charset="0"/>
                <a:ea typeface="Calibri" panose="020F0502020204030204" pitchFamily="34" charset="0"/>
              </a:rPr>
              <a:t>Look at verse 8. “Nor did we eat anyone's bread without paying for it, but with toil and labor we worked night and day, that we might not be a burden to any of you.”</a:t>
            </a:r>
            <a:r>
              <a:rPr lang="en-US" sz="4000" kern="0" dirty="0">
                <a:effectLst/>
                <a:latin typeface="Times New Roman" panose="02020603050405020304" pitchFamily="18" charset="0"/>
                <a:ea typeface="Times New Roman" panose="02020603050405020304" pitchFamily="18" charset="0"/>
              </a:rPr>
              <a:t> </a:t>
            </a:r>
            <a:endParaRPr lang="en-US" sz="4000" dirty="0"/>
          </a:p>
        </p:txBody>
      </p:sp>
    </p:spTree>
    <p:extLst>
      <p:ext uri="{BB962C8B-B14F-4D97-AF65-F5344CB8AC3E}">
        <p14:creationId xmlns:p14="http://schemas.microsoft.com/office/powerpoint/2010/main" val="669194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2381</TotalTime>
  <Words>1077</Words>
  <Application>Microsoft Office PowerPoint</Application>
  <PresentationFormat>Widescreen</PresentationFormat>
  <Paragraphs>67</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Aptos</vt:lpstr>
      <vt:lpstr>Aptos Display</vt:lpstr>
      <vt:lpstr>Arial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Joshua Min</dc:creator>
  <cp:lastModifiedBy>Admin</cp:lastModifiedBy>
  <cp:revision>111</cp:revision>
  <dcterms:created xsi:type="dcterms:W3CDTF">2025-06-14T22:24:16Z</dcterms:created>
  <dcterms:modified xsi:type="dcterms:W3CDTF">2025-10-12T15:18:45Z</dcterms:modified>
</cp:coreProperties>
</file>